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77"/>
    <p:restoredTop sz="71104"/>
  </p:normalViewPr>
  <p:slideViewPr>
    <p:cSldViewPr snapToGrid="0">
      <p:cViewPr varScale="1">
        <p:scale>
          <a:sx n="79" d="100"/>
          <a:sy n="79" d="100"/>
        </p:scale>
        <p:origin x="55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489BAF-1596-CB4E-AD30-F3CC8A5F95F9}" type="datetimeFigureOut">
              <a:rPr lang="en-GB" smtClean="0"/>
              <a:t>30/09/2024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14E4BC-3643-3C41-AFAA-F9E265AC3BD4}" type="slidenum">
              <a:rPr lang="en-GB" smtClean="0"/>
              <a:t>‹#›</a:t>
            </a:fld>
            <a:endParaRPr lang="en-GB"/>
          </a:p>
        </p:txBody>
      </p:sp>
    </p:spTree>
    <p:extLst>
      <p:ext uri="{BB962C8B-B14F-4D97-AF65-F5344CB8AC3E}">
        <p14:creationId xmlns:p14="http://schemas.microsoft.com/office/powerpoint/2010/main" val="1246138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DengXian" panose="02010600030101010101" pitchFamily="2" charset="-122"/>
                    <a:cs typeface="Times New Roman" panose="02020603050405020304" pitchFamily="18" charset="0"/>
                  </a:rPr>
                  <a:t>Hello everyone. I am Yuxuan, a final-year PhD student at </a:t>
                </a:r>
                <a:r>
                  <a:rPr lang="en-AU" sz="1800" dirty="0" err="1">
                    <a:effectLst/>
                    <a:latin typeface="Calibri" panose="020F0502020204030204" pitchFamily="34" charset="0"/>
                    <a:ea typeface="DengXian" panose="02010600030101010101" pitchFamily="2" charset="-122"/>
                    <a:cs typeface="Times New Roman" panose="02020603050405020304" pitchFamily="18" charset="0"/>
                  </a:rPr>
                  <a:t>IoA</a:t>
                </a:r>
                <a:r>
                  <a:rPr lang="en-AU" sz="1800" dirty="0">
                    <a:effectLst/>
                    <a:latin typeface="Calibri" panose="020F0502020204030204" pitchFamily="34" charset="0"/>
                    <a:ea typeface="DengXian" panose="02010600030101010101" pitchFamily="2" charset="-122"/>
                    <a:cs typeface="Times New Roman" panose="02020603050405020304" pitchFamily="18" charset="0"/>
                  </a:rPr>
                  <a:t>, Cambridge, working with Martin, Sergio, and other collaborators as listed. Today my topic is “</a:t>
                </a:r>
                <a:r>
                  <a:rPr lang="en-US" sz="1800" dirty="0">
                    <a:effectLst/>
                    <a:latin typeface="Calibri" panose="020F0502020204030204" pitchFamily="34" charset="0"/>
                    <a:ea typeface="DengXian" panose="02010600030101010101" pitchFamily="2" charset="-122"/>
                    <a:cs typeface="Times New Roman" panose="02020603050405020304" pitchFamily="18" charset="0"/>
                  </a:rPr>
                  <a:t>Ly</a:t>
                </a:r>
                <a14:m>
                  <m:oMath xmlns:m="http://schemas.openxmlformats.org/officeDocument/2006/math">
                    <m:r>
                      <a:rPr lang="en-GB" sz="1800" i="1">
                        <a:effectLst/>
                        <a:latin typeface="Cambria Math" panose="02040503050406030204" pitchFamily="18" charset="0"/>
                        <a:ea typeface="DengXian" panose="02010600030101010101" pitchFamily="2" charset="-122"/>
                        <a:cs typeface="Times New Roman" panose="02020603050405020304" pitchFamily="18" charset="0"/>
                      </a:rPr>
                      <m:t>𝛼</m:t>
                    </m:r>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 emission as a sensitive probe of the epoch of reionization: the role of feedback, mergers and IGM damping”.</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GB"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DengXian" panose="02010600030101010101" pitchFamily="2" charset="-122"/>
                    <a:cs typeface="Times New Roman" panose="02020603050405020304" pitchFamily="18" charset="0"/>
                  </a:rPr>
                  <a:t>Hello everyone. I am Yuxuan, a final-year PhD student at </a:t>
                </a:r>
                <a:r>
                  <a:rPr lang="en-AU" sz="1800" dirty="0" err="1">
                    <a:effectLst/>
                    <a:latin typeface="Calibri" panose="020F0502020204030204" pitchFamily="34" charset="0"/>
                    <a:ea typeface="DengXian" panose="02010600030101010101" pitchFamily="2" charset="-122"/>
                    <a:cs typeface="Times New Roman" panose="02020603050405020304" pitchFamily="18" charset="0"/>
                  </a:rPr>
                  <a:t>IoA</a:t>
                </a:r>
                <a:r>
                  <a:rPr lang="en-AU" sz="1800" dirty="0">
                    <a:effectLst/>
                    <a:latin typeface="Calibri" panose="020F0502020204030204" pitchFamily="34" charset="0"/>
                    <a:ea typeface="DengXian" panose="02010600030101010101" pitchFamily="2" charset="-122"/>
                    <a:cs typeface="Times New Roman" panose="02020603050405020304" pitchFamily="18" charset="0"/>
                  </a:rPr>
                  <a:t>, Cambridge, working with Martin, Sergio, and other collaborators as listed. Today my topic is “</a:t>
                </a:r>
                <a:r>
                  <a:rPr lang="en-US" sz="1800" dirty="0">
                    <a:effectLst/>
                    <a:latin typeface="Calibri" panose="020F0502020204030204" pitchFamily="34" charset="0"/>
                    <a:ea typeface="DengXian" panose="02010600030101010101" pitchFamily="2" charset="-122"/>
                    <a:cs typeface="Times New Roman" panose="02020603050405020304" pitchFamily="18" charset="0"/>
                  </a:rPr>
                  <a:t>Ly</a:t>
                </a:r>
                <a:r>
                  <a:rPr lang="en-GB" sz="1800" i="0">
                    <a:effectLst/>
                    <a:latin typeface="Cambria Math" panose="02040503050406030204" pitchFamily="18" charset="0"/>
                    <a:ea typeface="DengXian" panose="02010600030101010101" pitchFamily="2" charset="-122"/>
                    <a:cs typeface="Times New Roman" panose="02020603050405020304" pitchFamily="18" charset="0"/>
                  </a:rPr>
                  <a:t>𝛼</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emission as a sensitive probe of the epoch of reionization: the role of feedback, mergers and IGM damping”.</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GB" dirty="0"/>
              </a:p>
            </p:txBody>
          </p:sp>
        </mc:Fallback>
      </mc:AlternateContent>
      <p:sp>
        <p:nvSpPr>
          <p:cNvPr id="4" name="Slide Number Placeholder 3"/>
          <p:cNvSpPr>
            <a:spLocks noGrp="1"/>
          </p:cNvSpPr>
          <p:nvPr>
            <p:ph type="sldNum" sz="quarter" idx="5"/>
          </p:nvPr>
        </p:nvSpPr>
        <p:spPr/>
        <p:txBody>
          <a:bodyPr/>
          <a:lstStyle/>
          <a:p>
            <a:fld id="{AE14E4BC-3643-3C41-AFAA-F9E265AC3BD4}" type="slidenum">
              <a:rPr lang="en-GB" smtClean="0"/>
              <a:t>1</a:t>
            </a:fld>
            <a:endParaRPr lang="en-GB"/>
          </a:p>
        </p:txBody>
      </p:sp>
    </p:spTree>
    <p:extLst>
      <p:ext uri="{BB962C8B-B14F-4D97-AF65-F5344CB8AC3E}">
        <p14:creationId xmlns:p14="http://schemas.microsoft.com/office/powerpoint/2010/main" val="2057528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tabLst>
                <a:tab pos="340360" algn="l"/>
              </a:tabLst>
            </a:pPr>
            <a:r>
              <a:rPr lang="en-GB" sz="1800" dirty="0">
                <a:effectLst/>
                <a:latin typeface="Calibri" panose="020F0502020204030204" pitchFamily="34" charset="0"/>
                <a:ea typeface="DengXian" panose="02010600030101010101" pitchFamily="2" charset="-122"/>
                <a:cs typeface="Times New Roman" panose="02020603050405020304" pitchFamily="18" charset="0"/>
              </a:rPr>
              <a:t>Finally in the third project, we push to four different simulation runs and systemically investigate the visibility of high-z LAE. The visibilities strongly depend on the properties of the red peak from the galaxy as the blue peak will be completely absorbed by the IGM. Here we show the synthetic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Lya</a:t>
            </a:r>
            <a:r>
              <a:rPr lang="en-GB" sz="1800" dirty="0">
                <a:effectLst/>
                <a:latin typeface="Calibri" panose="020F0502020204030204" pitchFamily="34" charset="0"/>
                <a:ea typeface="DengXian" panose="02010600030101010101" pitchFamily="2" charset="-122"/>
                <a:cs typeface="Times New Roman" panose="02020603050405020304" pitchFamily="18" charset="0"/>
              </a:rPr>
              <a:t> spectra from four simulation runs and we fit a single Gaussian to their red peaks. We see that the red peaks are asymmetric and their tails extend to higher velocities of about 600 km/s than the Gaussian.</a:t>
            </a:r>
          </a:p>
          <a:p>
            <a:pPr>
              <a:tabLst>
                <a:tab pos="340360" algn="l"/>
              </a:tabLst>
            </a:pPr>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pPr>
              <a:tabLst>
                <a:tab pos="340360" algn="l"/>
              </a:tabLst>
            </a:pPr>
            <a:r>
              <a:rPr lang="en-GB" sz="1800" dirty="0">
                <a:effectLst/>
                <a:latin typeface="Calibri" panose="020F0502020204030204" pitchFamily="34" charset="0"/>
                <a:ea typeface="DengXian" panose="02010600030101010101" pitchFamily="2" charset="-122"/>
                <a:cs typeface="Times New Roman" panose="02020603050405020304" pitchFamily="18" charset="0"/>
              </a:rPr>
              <a:t>We further convolve the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Lya</a:t>
            </a:r>
            <a:r>
              <a:rPr lang="en-GB" sz="1800" dirty="0">
                <a:effectLst/>
                <a:latin typeface="Calibri" panose="020F0502020204030204" pitchFamily="34" charset="0"/>
                <a:ea typeface="DengXian" panose="02010600030101010101" pitchFamily="2" charset="-122"/>
                <a:cs typeface="Times New Roman" panose="02020603050405020304" pitchFamily="18" charset="0"/>
              </a:rPr>
              <a:t> spectra with the IGM damping wing from the Sherwood-Relic simulation. Here we show the redshift evolution of the median damping wing and the associated 1-sigma uncertainties. We see the median damping wing completely absorbs the photon below about 200 km/s.  We further define the lower bound, median, and upper bound as three IGM transmission levels.</a:t>
            </a:r>
          </a:p>
          <a:p>
            <a:endParaRPr lang="en-GB" dirty="0"/>
          </a:p>
        </p:txBody>
      </p:sp>
      <p:sp>
        <p:nvSpPr>
          <p:cNvPr id="4" name="Slide Number Placeholder 3"/>
          <p:cNvSpPr>
            <a:spLocks noGrp="1"/>
          </p:cNvSpPr>
          <p:nvPr>
            <p:ph type="sldNum" sz="quarter" idx="5"/>
          </p:nvPr>
        </p:nvSpPr>
        <p:spPr/>
        <p:txBody>
          <a:bodyPr/>
          <a:lstStyle/>
          <a:p>
            <a:fld id="{AE14E4BC-3643-3C41-AFAA-F9E265AC3BD4}" type="slidenum">
              <a:rPr lang="en-GB" smtClean="0"/>
              <a:t>10</a:t>
            </a:fld>
            <a:endParaRPr lang="en-GB"/>
          </a:p>
        </p:txBody>
      </p:sp>
    </p:spTree>
    <p:extLst>
      <p:ext uri="{BB962C8B-B14F-4D97-AF65-F5344CB8AC3E}">
        <p14:creationId xmlns:p14="http://schemas.microsoft.com/office/powerpoint/2010/main" val="1388672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DengXian" panose="02010600030101010101" pitchFamily="2" charset="-122"/>
                <a:cs typeface="Times New Roman" panose="02020603050405020304" pitchFamily="18" charset="0"/>
              </a:rPr>
              <a:t>We next perform the merger sequence analysis for all four simulations. Here from top to bottom, we show the time evolution of SFR,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Lya</a:t>
            </a:r>
            <a:r>
              <a:rPr lang="en-GB" sz="1800" dirty="0">
                <a:effectLst/>
                <a:latin typeface="Calibri" panose="020F0502020204030204" pitchFamily="34" charset="0"/>
                <a:ea typeface="DengXian" panose="02010600030101010101" pitchFamily="2" charset="-122"/>
                <a:cs typeface="Times New Roman" panose="02020603050405020304" pitchFamily="18" charset="0"/>
              </a:rPr>
              <a:t> luminosity, and velocity of red peak. Overall, two CR runs have more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bursty</a:t>
            </a:r>
            <a:r>
              <a:rPr lang="en-GB" sz="1800" dirty="0">
                <a:effectLst/>
                <a:latin typeface="Calibri" panose="020F0502020204030204" pitchFamily="34" charset="0"/>
                <a:ea typeface="DengXian" panose="02010600030101010101" pitchFamily="2" charset="-122"/>
                <a:cs typeface="Times New Roman" panose="02020603050405020304" pitchFamily="18" charset="0"/>
              </a:rPr>
              <a:t> SFH compared with RT and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RTiMHD</a:t>
            </a:r>
            <a:r>
              <a:rPr lang="en-GB" sz="1800" dirty="0">
                <a:effectLst/>
                <a:latin typeface="Calibri" panose="020F0502020204030204" pitchFamily="34" charset="0"/>
                <a:ea typeface="DengXian" panose="02010600030101010101" pitchFamily="2" charset="-122"/>
                <a:cs typeface="Times New Roman" panose="02020603050405020304" pitchFamily="18" charset="0"/>
              </a:rPr>
              <a:t>. The time evolution of the intrinsic and scattered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Lya</a:t>
            </a:r>
            <a:r>
              <a:rPr lang="en-GB" sz="1800" dirty="0">
                <a:effectLst/>
                <a:latin typeface="Calibri" panose="020F0502020204030204" pitchFamily="34" charset="0"/>
                <a:ea typeface="DengXian" panose="02010600030101010101" pitchFamily="2" charset="-122"/>
                <a:cs typeface="Times New Roman" panose="02020603050405020304" pitchFamily="18" charset="0"/>
              </a:rPr>
              <a:t> luminosity closely follows that of SFH. However, we see that RT and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RTiMHD</a:t>
            </a:r>
            <a:r>
              <a:rPr lang="en-GB" sz="1800" dirty="0">
                <a:effectLst/>
                <a:latin typeface="Calibri" panose="020F0502020204030204" pitchFamily="34" charset="0"/>
                <a:ea typeface="DengXian" panose="02010600030101010101" pitchFamily="2" charset="-122"/>
                <a:cs typeface="Times New Roman" panose="02020603050405020304" pitchFamily="18" charset="0"/>
              </a:rPr>
              <a:t> have significantly lower scattered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Lya</a:t>
            </a:r>
            <a:r>
              <a:rPr lang="en-GB" sz="1800" dirty="0">
                <a:effectLst/>
                <a:latin typeface="Calibri" panose="020F0502020204030204" pitchFamily="34" charset="0"/>
                <a:ea typeface="DengXian" panose="02010600030101010101" pitchFamily="2" charset="-122"/>
                <a:cs typeface="Times New Roman" panose="02020603050405020304" pitchFamily="18" charset="0"/>
              </a:rPr>
              <a:t> luminosity. The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vred</a:t>
            </a:r>
            <a:r>
              <a:rPr lang="en-GB" sz="1800" dirty="0">
                <a:effectLst/>
                <a:latin typeface="Calibri" panose="020F0502020204030204" pitchFamily="34" charset="0"/>
                <a:ea typeface="DengXian" panose="02010600030101010101" pitchFamily="2" charset="-122"/>
                <a:cs typeface="Times New Roman" panose="02020603050405020304" pitchFamily="18" charset="0"/>
              </a:rPr>
              <a:t> evolutions of RT and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RTiMHD</a:t>
            </a:r>
            <a:r>
              <a:rPr lang="en-GB" sz="1800" dirty="0">
                <a:effectLst/>
                <a:latin typeface="Calibri" panose="020F0502020204030204" pitchFamily="34" charset="0"/>
                <a:ea typeface="DengXian" panose="02010600030101010101" pitchFamily="2" charset="-122"/>
                <a:cs typeface="Times New Roman" panose="02020603050405020304" pitchFamily="18" charset="0"/>
              </a:rPr>
              <a:t> are generally more episodic and go to high values of about 250 km/s, while those of two CR runs are relatively smooth and have a lower value of about 150 km/s. We also see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vred</a:t>
            </a:r>
            <a:r>
              <a:rPr lang="en-GB" sz="1800" dirty="0">
                <a:effectLst/>
                <a:latin typeface="Calibri" panose="020F0502020204030204" pitchFamily="34" charset="0"/>
                <a:ea typeface="DengXian" panose="02010600030101010101" pitchFamily="2" charset="-122"/>
                <a:cs typeface="Times New Roman" panose="02020603050405020304" pitchFamily="18" charset="0"/>
              </a:rPr>
              <a:t> varies strongly with LOS, as shown by the shaded region.</a:t>
            </a:r>
          </a:p>
          <a:p>
            <a:endParaRPr lang="en-GB" dirty="0"/>
          </a:p>
        </p:txBody>
      </p:sp>
      <p:sp>
        <p:nvSpPr>
          <p:cNvPr id="4" name="Slide Number Placeholder 3"/>
          <p:cNvSpPr>
            <a:spLocks noGrp="1"/>
          </p:cNvSpPr>
          <p:nvPr>
            <p:ph type="sldNum" sz="quarter" idx="5"/>
          </p:nvPr>
        </p:nvSpPr>
        <p:spPr/>
        <p:txBody>
          <a:bodyPr/>
          <a:lstStyle/>
          <a:p>
            <a:fld id="{AE14E4BC-3643-3C41-AFAA-F9E265AC3BD4}" type="slidenum">
              <a:rPr lang="en-GB" smtClean="0"/>
              <a:t>11</a:t>
            </a:fld>
            <a:endParaRPr lang="en-GB"/>
          </a:p>
        </p:txBody>
      </p:sp>
    </p:spTree>
    <p:extLst>
      <p:ext uri="{BB962C8B-B14F-4D97-AF65-F5344CB8AC3E}">
        <p14:creationId xmlns:p14="http://schemas.microsoft.com/office/powerpoint/2010/main" val="3348978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DengXian" panose="02010600030101010101" pitchFamily="2" charset="-122"/>
                <a:cs typeface="Times New Roman" panose="02020603050405020304" pitchFamily="18" charset="0"/>
              </a:rPr>
              <a:t>We finally decipher the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Lya</a:t>
            </a:r>
            <a:r>
              <a:rPr lang="en-GB" sz="1800" dirty="0">
                <a:effectLst/>
                <a:latin typeface="Calibri" panose="020F0502020204030204" pitchFamily="34" charset="0"/>
                <a:ea typeface="DengXian" panose="02010600030101010101" pitchFamily="2" charset="-122"/>
                <a:cs typeface="Times New Roman" panose="02020603050405020304" pitchFamily="18" charset="0"/>
              </a:rPr>
              <a:t> escape. Here we compare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fesclya</a:t>
            </a:r>
            <a:r>
              <a:rPr lang="en-GB" sz="1800" dirty="0">
                <a:effectLst/>
                <a:latin typeface="Calibri" panose="020F0502020204030204" pitchFamily="34" charset="0"/>
                <a:ea typeface="DengXian" panose="02010600030101010101" pitchFamily="2" charset="-122"/>
                <a:cs typeface="Times New Roman" panose="02020603050405020304" pitchFamily="18" charset="0"/>
              </a:rPr>
              <a:t> to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vred</a:t>
            </a:r>
            <a:r>
              <a:rPr lang="en-GB" sz="1800" dirty="0">
                <a:effectLst/>
                <a:latin typeface="Calibri" panose="020F0502020204030204" pitchFamily="34" charset="0"/>
                <a:ea typeface="DengXian" panose="02010600030101010101" pitchFamily="2" charset="-122"/>
                <a:cs typeface="Times New Roman" panose="02020603050405020304" pitchFamily="18" charset="0"/>
              </a:rPr>
              <a:t> and EW for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RTCRiMHD</a:t>
            </a:r>
            <a:r>
              <a:rPr lang="en-GB" sz="1800" dirty="0">
                <a:effectLst/>
                <a:latin typeface="Calibri" panose="020F0502020204030204" pitchFamily="34" charset="0"/>
                <a:ea typeface="DengXian" panose="02010600030101010101" pitchFamily="2" charset="-122"/>
                <a:cs typeface="Times New Roman" panose="02020603050405020304" pitchFamily="18" charset="0"/>
              </a:rPr>
              <a:t> simulations. The blue to red dots show our simulation results for 3 IGM transmission levels and their galactic values. We reproduce the negative correlation between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fesclya</a:t>
            </a:r>
            <a:r>
              <a:rPr lang="en-GB" sz="1800" dirty="0">
                <a:effectLst/>
                <a:latin typeface="Calibri" panose="020F0502020204030204" pitchFamily="34" charset="0"/>
                <a:ea typeface="DengXian" panose="02010600030101010101" pitchFamily="2" charset="-122"/>
                <a:cs typeface="Times New Roman" panose="02020603050405020304" pitchFamily="18" charset="0"/>
              </a:rPr>
              <a:t> and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vred</a:t>
            </a:r>
            <a:r>
              <a:rPr lang="en-GB" sz="1800" dirty="0">
                <a:effectLst/>
                <a:latin typeface="Calibri" panose="020F0502020204030204" pitchFamily="34" charset="0"/>
                <a:ea typeface="DengXian" panose="02010600030101010101" pitchFamily="2" charset="-122"/>
                <a:cs typeface="Times New Roman" panose="02020603050405020304" pitchFamily="18" charset="0"/>
              </a:rPr>
              <a:t>, as well as the positive correlation between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fesclya</a:t>
            </a:r>
            <a:r>
              <a:rPr lang="en-GB" sz="1800" dirty="0">
                <a:effectLst/>
                <a:latin typeface="Calibri" panose="020F0502020204030204" pitchFamily="34" charset="0"/>
                <a:ea typeface="DengXian" panose="02010600030101010101" pitchFamily="2" charset="-122"/>
                <a:cs typeface="Times New Roman" panose="02020603050405020304" pitchFamily="18" charset="0"/>
              </a:rPr>
              <a:t> and EW. Interestingly, we see that IGM transmission from patchy reionization is the main driver of these correlations.</a:t>
            </a:r>
          </a:p>
          <a:p>
            <a:endParaRPr lang="en-GB" dirty="0"/>
          </a:p>
        </p:txBody>
      </p:sp>
      <p:sp>
        <p:nvSpPr>
          <p:cNvPr id="4" name="Slide Number Placeholder 3"/>
          <p:cNvSpPr>
            <a:spLocks noGrp="1"/>
          </p:cNvSpPr>
          <p:nvPr>
            <p:ph type="sldNum" sz="quarter" idx="5"/>
          </p:nvPr>
        </p:nvSpPr>
        <p:spPr/>
        <p:txBody>
          <a:bodyPr/>
          <a:lstStyle/>
          <a:p>
            <a:fld id="{AE14E4BC-3643-3C41-AFAA-F9E265AC3BD4}" type="slidenum">
              <a:rPr lang="en-GB" smtClean="0"/>
              <a:t>12</a:t>
            </a:fld>
            <a:endParaRPr lang="en-GB"/>
          </a:p>
        </p:txBody>
      </p:sp>
    </p:spTree>
    <p:extLst>
      <p:ext uri="{BB962C8B-B14F-4D97-AF65-F5344CB8AC3E}">
        <p14:creationId xmlns:p14="http://schemas.microsoft.com/office/powerpoint/2010/main" val="32084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DengXian" panose="02010600030101010101" pitchFamily="2" charset="-122"/>
                <a:cs typeface="Times New Roman" panose="02020603050405020304" pitchFamily="18" charset="0"/>
              </a:rPr>
              <a:t>I will leave the conclusions here. Feel free to check those papers and the upcoming ones.</a:t>
            </a:r>
          </a:p>
        </p:txBody>
      </p:sp>
      <p:sp>
        <p:nvSpPr>
          <p:cNvPr id="4" name="Slide Number Placeholder 3"/>
          <p:cNvSpPr>
            <a:spLocks noGrp="1"/>
          </p:cNvSpPr>
          <p:nvPr>
            <p:ph type="sldNum" sz="quarter" idx="5"/>
          </p:nvPr>
        </p:nvSpPr>
        <p:spPr/>
        <p:txBody>
          <a:bodyPr/>
          <a:lstStyle/>
          <a:p>
            <a:fld id="{AE14E4BC-3643-3C41-AFAA-F9E265AC3BD4}" type="slidenum">
              <a:rPr lang="en-GB" smtClean="0"/>
              <a:t>13</a:t>
            </a:fld>
            <a:endParaRPr lang="en-GB"/>
          </a:p>
        </p:txBody>
      </p:sp>
    </p:spTree>
    <p:extLst>
      <p:ext uri="{BB962C8B-B14F-4D97-AF65-F5344CB8AC3E}">
        <p14:creationId xmlns:p14="http://schemas.microsoft.com/office/powerpoint/2010/main" val="417835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effectLst/>
                    <a:latin typeface="Calibri" panose="020F0502020204030204" pitchFamily="34" charset="0"/>
                    <a:ea typeface="DengXian" panose="02010600030101010101" pitchFamily="2" charset="-122"/>
                    <a:cs typeface="Times New Roman" panose="02020603050405020304" pitchFamily="18" charset="0"/>
                  </a:rPr>
                  <a:t>EoR</a:t>
                </a:r>
                <a:r>
                  <a:rPr lang="en-GB" sz="1800" dirty="0">
                    <a:effectLst/>
                    <a:latin typeface="Calibri" panose="020F0502020204030204" pitchFamily="34" charset="0"/>
                    <a:ea typeface="DengXian" panose="02010600030101010101" pitchFamily="2" charset="-122"/>
                    <a:cs typeface="Times New Roman" panose="02020603050405020304" pitchFamily="18" charset="0"/>
                  </a:rPr>
                  <a:t> is the phase transition between the neutral and ionised hydrogen state of the Universe. However, its exact evolution is still poorly understood and several vital questions remains. When does reionization start? Which type of galaxy contributes to reionization? What is the origin of the recently detected high-z LAEs? In this talk, I will present three projects that give some new thoughts to these questions. The first one illustrates that Ly</a:t>
                </a:r>
                <a14:m>
                  <m:oMath xmlns:m="http://schemas.openxmlformats.org/officeDocument/2006/math">
                    <m:r>
                      <a:rPr lang="en-GB" sz="1800" i="1">
                        <a:effectLst/>
                        <a:latin typeface="Cambria Math" panose="02040503050406030204" pitchFamily="18" charset="0"/>
                        <a:ea typeface="DengXian" panose="02010600030101010101" pitchFamily="2" charset="-122"/>
                        <a:cs typeface="Times New Roman" panose="02020603050405020304" pitchFamily="18" charset="0"/>
                      </a:rPr>
                      <m:t>𝛼</m:t>
                    </m:r>
                  </m:oMath>
                </a14:m>
                <a:r>
                  <a:rPr lang="en-GB" sz="1800" dirty="0">
                    <a:effectLst/>
                    <a:latin typeface="Calibri" panose="020F0502020204030204" pitchFamily="34" charset="0"/>
                    <a:ea typeface="DengXian" panose="02010600030101010101" pitchFamily="2" charset="-122"/>
                    <a:cs typeface="Times New Roman" panose="02020603050405020304" pitchFamily="18" charset="0"/>
                  </a:rPr>
                  <a:t> is a sensitive probe of the feedback-regulated LyC escape. The second one explores the prospect of galaxy merger as an origin of high-z LAEs. The third one further investigates the visibility of the high-z LAEs.</a:t>
                </a:r>
              </a:p>
              <a:p>
                <a:endParaRPr lang="en-GB"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effectLst/>
                    <a:latin typeface="Calibri" panose="020F0502020204030204" pitchFamily="34" charset="0"/>
                    <a:ea typeface="DengXian" panose="02010600030101010101" pitchFamily="2" charset="-122"/>
                    <a:cs typeface="Times New Roman" panose="02020603050405020304" pitchFamily="18" charset="0"/>
                  </a:rPr>
                  <a:t>EoR</a:t>
                </a:r>
                <a:r>
                  <a:rPr lang="en-GB" sz="1800" dirty="0">
                    <a:effectLst/>
                    <a:latin typeface="Calibri" panose="020F0502020204030204" pitchFamily="34" charset="0"/>
                    <a:ea typeface="DengXian" panose="02010600030101010101" pitchFamily="2" charset="-122"/>
                    <a:cs typeface="Times New Roman" panose="02020603050405020304" pitchFamily="18" charset="0"/>
                  </a:rPr>
                  <a:t> is the phase transition between the neutral and ionised hydrogen state of the Universe. However, its exact evolution is still poorly understood and several vital questions remains. For example: when does reionization start? Which type of galaxy contributes to reionization? What is the origin of the recently detected high-z LAEs? In this talk, I will present three projects that give some new thoughts to these questions. The first one illustrates that Ly</a:t>
                </a:r>
                <a:r>
                  <a:rPr lang="en-GB" sz="1800" i="0">
                    <a:effectLst/>
                    <a:latin typeface="Cambria Math" panose="02040503050406030204" pitchFamily="18" charset="0"/>
                    <a:ea typeface="DengXian" panose="02010600030101010101" pitchFamily="2" charset="-122"/>
                    <a:cs typeface="Times New Roman" panose="02020603050405020304" pitchFamily="18" charset="0"/>
                  </a:rPr>
                  <a:t>𝛼</a:t>
                </a:r>
                <a:r>
                  <a:rPr lang="en-GB" sz="1800" dirty="0">
                    <a:effectLst/>
                    <a:latin typeface="Calibri" panose="020F0502020204030204" pitchFamily="34" charset="0"/>
                    <a:ea typeface="DengXian" panose="02010600030101010101" pitchFamily="2" charset="-122"/>
                    <a:cs typeface="Times New Roman" panose="02020603050405020304" pitchFamily="18" charset="0"/>
                  </a:rPr>
                  <a:t> is a sensitive probe of the feedback-regulated LyC escape. The second one explores the prospect of galaxy merger as an origin of high-z LAEs. The third one further investigates the visibility of the high-z LAEs.</a:t>
                </a:r>
              </a:p>
              <a:p>
                <a:endParaRPr lang="en-GB" dirty="0"/>
              </a:p>
            </p:txBody>
          </p:sp>
        </mc:Fallback>
      </mc:AlternateContent>
      <p:sp>
        <p:nvSpPr>
          <p:cNvPr id="4" name="Slide Number Placeholder 3"/>
          <p:cNvSpPr>
            <a:spLocks noGrp="1"/>
          </p:cNvSpPr>
          <p:nvPr>
            <p:ph type="sldNum" sz="quarter" idx="5"/>
          </p:nvPr>
        </p:nvSpPr>
        <p:spPr/>
        <p:txBody>
          <a:bodyPr/>
          <a:lstStyle/>
          <a:p>
            <a:fld id="{AE14E4BC-3643-3C41-AFAA-F9E265AC3BD4}" type="slidenum">
              <a:rPr lang="en-GB" smtClean="0"/>
              <a:t>2</a:t>
            </a:fld>
            <a:endParaRPr lang="en-GB"/>
          </a:p>
        </p:txBody>
      </p:sp>
    </p:spTree>
    <p:extLst>
      <p:ext uri="{BB962C8B-B14F-4D97-AF65-F5344CB8AC3E}">
        <p14:creationId xmlns:p14="http://schemas.microsoft.com/office/powerpoint/2010/main" val="3095097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DengXian" panose="02010600030101010101" pitchFamily="2" charset="-122"/>
                <a:cs typeface="Times New Roman" panose="02020603050405020304" pitchFamily="18" charset="0"/>
              </a:rPr>
              <a:t>In the first project, we resort to Pandora, a cosmological zoom-in simulation suite of dwarf galaxies. Pandora is simulated with RAMSES-RT and incorporates several physics including SN, RT, MHD, and CR. PANDORA has many combinations of these physics. Here from left to right, we have the base RT, then adding magnetic field, and CR without and with streaming. </a:t>
            </a:r>
            <a:r>
              <a:rPr lang="en-GB" sz="1800" dirty="0">
                <a:effectLst/>
                <a:latin typeface="Calibri" panose="020F0502020204030204" pitchFamily="34" charset="0"/>
                <a:ea typeface="DengXian" panose="02010600030101010101" pitchFamily="2" charset="-122"/>
                <a:cs typeface="Times New Roman" panose="02020603050405020304" pitchFamily="18" charset="0"/>
              </a:rPr>
              <a:t>We see </a:t>
            </a:r>
            <a:r>
              <a:rPr lang="en-AU" sz="1800" dirty="0">
                <a:effectLst/>
                <a:latin typeface="Calibri" panose="020F0502020204030204" pitchFamily="34" charset="0"/>
                <a:ea typeface="DengXian" panose="02010600030101010101" pitchFamily="2" charset="-122"/>
                <a:cs typeface="Times New Roman" panose="02020603050405020304" pitchFamily="18" charset="0"/>
              </a:rPr>
              <a:t>different physics leads to different gas kinematics and morphologies. RT effects including photoionization disperse the galaxy. B field makes the galaxies more compact. CR transports cool gas clumps from the galaxy centre into the outflow. We post-process the simulations with the Monte-Carlo radiative transfer code RASCAS to generate synthetic </a:t>
            </a:r>
            <a:r>
              <a:rPr lang="en-AU" sz="1800" dirty="0" err="1">
                <a:effectLst/>
                <a:latin typeface="Calibri" panose="020F0502020204030204" pitchFamily="34" charset="0"/>
                <a:ea typeface="DengXian" panose="02010600030101010101" pitchFamily="2" charset="-122"/>
                <a:cs typeface="Times New Roman" panose="02020603050405020304" pitchFamily="18" charset="0"/>
              </a:rPr>
              <a:t>Lya</a:t>
            </a:r>
            <a:r>
              <a:rPr lang="en-AU" sz="1800" dirty="0">
                <a:effectLst/>
                <a:latin typeface="Calibri" panose="020F0502020204030204" pitchFamily="34" charset="0"/>
                <a:ea typeface="DengXian" panose="02010600030101010101" pitchFamily="2" charset="-122"/>
                <a:cs typeface="Times New Roman" panose="02020603050405020304" pitchFamily="18" charset="0"/>
              </a:rPr>
              <a:t> observables.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AE14E4BC-3643-3C41-AFAA-F9E265AC3BD4}" type="slidenum">
              <a:rPr lang="en-GB" smtClean="0"/>
              <a:t>3</a:t>
            </a:fld>
            <a:endParaRPr lang="en-GB"/>
          </a:p>
        </p:txBody>
      </p:sp>
    </p:spTree>
    <p:extLst>
      <p:ext uri="{BB962C8B-B14F-4D97-AF65-F5344CB8AC3E}">
        <p14:creationId xmlns:p14="http://schemas.microsoft.com/office/powerpoint/2010/main" val="368608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DengXian" panose="02010600030101010101" pitchFamily="2" charset="-122"/>
                <a:cs typeface="Times New Roman" panose="02020603050405020304" pitchFamily="18" charset="0"/>
              </a:rPr>
              <a:t>Here we show the intrinsic and scattered </a:t>
            </a:r>
            <a:r>
              <a:rPr lang="en-AU" sz="1800" dirty="0" err="1">
                <a:effectLst/>
                <a:latin typeface="Calibri" panose="020F0502020204030204" pitchFamily="34" charset="0"/>
                <a:ea typeface="DengXian" panose="02010600030101010101" pitchFamily="2" charset="-122"/>
                <a:cs typeface="Times New Roman" panose="02020603050405020304" pitchFamily="18" charset="0"/>
              </a:rPr>
              <a:t>Lya</a:t>
            </a:r>
            <a:r>
              <a:rPr lang="en-AU" sz="1800" dirty="0">
                <a:effectLst/>
                <a:latin typeface="Calibri" panose="020F0502020204030204" pitchFamily="34" charset="0"/>
                <a:ea typeface="DengXian" panose="02010600030101010101" pitchFamily="2" charset="-122"/>
                <a:cs typeface="Times New Roman" panose="02020603050405020304" pitchFamily="18" charset="0"/>
              </a:rPr>
              <a:t> spectra along three different LOSs. Different columns show different simulation runs. We see the intrinsic spectra are narrow Gaussian but after resonant scattering, all of them show double-peaked profiles with prominent red peaks due to outflows. We also see </a:t>
            </a:r>
            <a:r>
              <a:rPr lang="en-GB" sz="1800" dirty="0">
                <a:solidFill>
                  <a:srgbClr val="FFFFFF"/>
                </a:solidFill>
                <a:effectLst/>
                <a:latin typeface="Helvetica" pitchFamily="2" charset="0"/>
                <a:ea typeface="DengXian" panose="02010600030101010101" pitchFamily="2" charset="-122"/>
                <a:cs typeface="Times New Roman" panose="02020603050405020304" pitchFamily="18" charset="0"/>
              </a:rPr>
              <a:t>d</a:t>
            </a:r>
            <a:r>
              <a:rPr lang="en-GB" sz="1800" dirty="0">
                <a:solidFill>
                  <a:srgbClr val="FFFFFF"/>
                </a:solidFill>
                <a:effectLst/>
                <a:latin typeface="Helvetica" pitchFamily="2" charset="0"/>
              </a:rPr>
              <a:t>ifferent physics give different shapes of Ly𝛼 spectra</a:t>
            </a:r>
            <a:r>
              <a:rPr lang="en-AU" sz="1800" dirty="0">
                <a:effectLst/>
                <a:latin typeface="Calibri" panose="020F0502020204030204" pitchFamily="34" charset="0"/>
                <a:ea typeface="DengXian" panose="02010600030101010101" pitchFamily="2" charset="-122"/>
                <a:cs typeface="Times New Roman" panose="02020603050405020304" pitchFamily="18" charset="0"/>
              </a:rPr>
              <a:t>. For example, they have different velocity separation, R2B ratio and </a:t>
            </a:r>
            <a:r>
              <a:rPr lang="en-AU" sz="1800" dirty="0" err="1">
                <a:effectLst/>
                <a:latin typeface="Calibri" panose="020F0502020204030204" pitchFamily="34" charset="0"/>
                <a:ea typeface="DengXian" panose="02010600030101010101" pitchFamily="2" charset="-122"/>
                <a:cs typeface="Times New Roman" panose="02020603050405020304" pitchFamily="18" charset="0"/>
              </a:rPr>
              <a:t>fesc_lya</a:t>
            </a:r>
            <a:r>
              <a:rPr lang="en-AU" sz="1800" dirty="0">
                <a:effectLst/>
                <a:latin typeface="Calibri" panose="020F0502020204030204" pitchFamily="34" charset="0"/>
                <a:ea typeface="DengXian" panose="02010600030101010101" pitchFamily="2" charset="-122"/>
                <a:cs typeface="Times New Roman" panose="02020603050405020304" pitchFamily="18" charset="0"/>
              </a:rPr>
              <a:t>.</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AE14E4BC-3643-3C41-AFAA-F9E265AC3BD4}" type="slidenum">
              <a:rPr lang="en-GB" smtClean="0"/>
              <a:t>4</a:t>
            </a:fld>
            <a:endParaRPr lang="en-GB"/>
          </a:p>
        </p:txBody>
      </p:sp>
    </p:spTree>
    <p:extLst>
      <p:ext uri="{BB962C8B-B14F-4D97-AF65-F5344CB8AC3E}">
        <p14:creationId xmlns:p14="http://schemas.microsoft.com/office/powerpoint/2010/main" val="1462885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DengXian" panose="02010600030101010101" pitchFamily="2" charset="-122"/>
                    <a:cs typeface="Times New Roman" panose="02020603050405020304" pitchFamily="18" charset="0"/>
                  </a:rPr>
                  <a:t>We next show the angular distribution of </a:t>
                </a:r>
                <a:r>
                  <a:rPr lang="en-AU" sz="1800" dirty="0" err="1">
                    <a:effectLst/>
                    <a:latin typeface="Calibri" panose="020F0502020204030204" pitchFamily="34" charset="0"/>
                    <a:ea typeface="DengXian" panose="02010600030101010101" pitchFamily="2" charset="-122"/>
                    <a:cs typeface="Times New Roman" panose="02020603050405020304" pitchFamily="18" charset="0"/>
                  </a:rPr>
                  <a:t>Lya</a:t>
                </a:r>
                <a:r>
                  <a:rPr lang="en-AU" sz="1800" dirty="0">
                    <a:effectLst/>
                    <a:latin typeface="Calibri" panose="020F0502020204030204" pitchFamily="34" charset="0"/>
                    <a:ea typeface="DengXian" panose="02010600030101010101" pitchFamily="2" charset="-122"/>
                    <a:cs typeface="Times New Roman" panose="02020603050405020304" pitchFamily="18" charset="0"/>
                  </a:rPr>
                  <a:t> and LyC escape fraction for the same snapshots. We find that both </a:t>
                </a:r>
                <a:r>
                  <a:rPr lang="en-AU" sz="1800" dirty="0" err="1">
                    <a:effectLst/>
                    <a:latin typeface="Calibri" panose="020F0502020204030204" pitchFamily="34" charset="0"/>
                    <a:ea typeface="DengXian" panose="02010600030101010101" pitchFamily="2" charset="-122"/>
                    <a:cs typeface="Times New Roman" panose="02020603050405020304" pitchFamily="18" charset="0"/>
                  </a:rPr>
                  <a:t>Lya</a:t>
                </a:r>
                <a:r>
                  <a:rPr lang="en-AU" sz="1800" dirty="0">
                    <a:effectLst/>
                    <a:latin typeface="Calibri" panose="020F0502020204030204" pitchFamily="34" charset="0"/>
                    <a:ea typeface="DengXian" panose="02010600030101010101" pitchFamily="2" charset="-122"/>
                    <a:cs typeface="Times New Roman" panose="02020603050405020304" pitchFamily="18" charset="0"/>
                  </a:rPr>
                  <a:t> and LyC have a much larger escape along two low-density channels created by feedback. However, the width of LyC escape channels are lower than those of </a:t>
                </a:r>
                <a:r>
                  <a:rPr lang="en-AU" sz="1800" dirty="0" err="1">
                    <a:effectLst/>
                    <a:latin typeface="Calibri" panose="020F0502020204030204" pitchFamily="34" charset="0"/>
                    <a:ea typeface="DengXian" panose="02010600030101010101" pitchFamily="2" charset="-122"/>
                    <a:cs typeface="Times New Roman" panose="02020603050405020304" pitchFamily="18" charset="0"/>
                  </a:rPr>
                  <a:t>Lya</a:t>
                </a:r>
                <a:r>
                  <a:rPr lang="en-AU" sz="1800" dirty="0">
                    <a:effectLst/>
                    <a:latin typeface="Calibri" panose="020F0502020204030204" pitchFamily="34" charset="0"/>
                    <a:ea typeface="DengXian" panose="02010600030101010101" pitchFamily="2" charset="-122"/>
                    <a:cs typeface="Times New Roman" panose="02020603050405020304" pitchFamily="18" charset="0"/>
                  </a:rPr>
                  <a:t>, meaning that LyC is harder to escape. We also see </a:t>
                </a:r>
                <a:r>
                  <a:rPr lang="en-GB" sz="1800" dirty="0">
                    <a:effectLst/>
                    <a:latin typeface="Calibri" panose="020F0502020204030204" pitchFamily="34" charset="0"/>
                    <a:ea typeface="DengXian" panose="02010600030101010101" pitchFamily="2" charset="-122"/>
                    <a:cs typeface="Times New Roman" panose="02020603050405020304" pitchFamily="18" charset="0"/>
                  </a:rPr>
                  <a:t>different simulated physics have a huge impact on Ly</a:t>
                </a:r>
                <a14:m>
                  <m:oMath xmlns:m="http://schemas.openxmlformats.org/officeDocument/2006/math">
                    <m:r>
                      <a:rPr lang="en-GB" sz="1800" i="1">
                        <a:effectLst/>
                        <a:latin typeface="Cambria Math" panose="02040503050406030204" pitchFamily="18" charset="0"/>
                        <a:ea typeface="DengXian" panose="02010600030101010101" pitchFamily="2" charset="-122"/>
                        <a:cs typeface="Times New Roman" panose="02020603050405020304" pitchFamily="18" charset="0"/>
                      </a:rPr>
                      <m:t>𝛼</m:t>
                    </m:r>
                  </m:oMath>
                </a14:m>
                <a:r>
                  <a:rPr lang="en-GB" sz="1800" dirty="0">
                    <a:effectLst/>
                    <a:latin typeface="Calibri" panose="020F0502020204030204" pitchFamily="34" charset="0"/>
                    <a:ea typeface="DengXian" panose="02010600030101010101" pitchFamily="2" charset="-122"/>
                    <a:cs typeface="Times New Roman" panose="02020603050405020304" pitchFamily="18" charset="0"/>
                  </a:rPr>
                  <a:t> and LyC escape, with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RTCRiMHD</a:t>
                </a:r>
                <a:r>
                  <a:rPr lang="en-GB" sz="1800" baseline="0" dirty="0">
                    <a:effectLst/>
                    <a:latin typeface="Calibri" panose="020F0502020204030204" pitchFamily="34" charset="0"/>
                    <a:ea typeface="DengXian" panose="02010600030101010101" pitchFamily="2" charset="-122"/>
                    <a:cs typeface="Times New Roman" panose="02020603050405020304" pitchFamily="18" charset="0"/>
                  </a:rPr>
                  <a:t> showing the largest values</a:t>
                </a:r>
                <a:r>
                  <a:rPr lang="en-GB" sz="1800" dirty="0">
                    <a:effectLst/>
                    <a:latin typeface="Calibri" panose="020F0502020204030204" pitchFamily="34" charset="0"/>
                    <a:ea typeface="DengXian" panose="02010600030101010101" pitchFamily="2" charset="-122"/>
                    <a:cs typeface="Times New Roman" panose="02020603050405020304" pitchFamily="18" charset="0"/>
                  </a:rPr>
                  <a:t>.</a:t>
                </a:r>
              </a:p>
              <a:p>
                <a:endParaRPr lang="en-GB"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DengXian" panose="02010600030101010101" pitchFamily="2" charset="-122"/>
                    <a:cs typeface="Times New Roman" panose="02020603050405020304" pitchFamily="18" charset="0"/>
                  </a:rPr>
                  <a:t>We next show the angular distribution of </a:t>
                </a:r>
                <a:r>
                  <a:rPr lang="en-AU" sz="1800" dirty="0" err="1">
                    <a:effectLst/>
                    <a:latin typeface="Calibri" panose="020F0502020204030204" pitchFamily="34" charset="0"/>
                    <a:ea typeface="DengXian" panose="02010600030101010101" pitchFamily="2" charset="-122"/>
                    <a:cs typeface="Times New Roman" panose="02020603050405020304" pitchFamily="18" charset="0"/>
                  </a:rPr>
                  <a:t>Lya</a:t>
                </a:r>
                <a:r>
                  <a:rPr lang="en-AU" sz="1800" dirty="0">
                    <a:effectLst/>
                    <a:latin typeface="Calibri" panose="020F0502020204030204" pitchFamily="34" charset="0"/>
                    <a:ea typeface="DengXian" panose="02010600030101010101" pitchFamily="2" charset="-122"/>
                    <a:cs typeface="Times New Roman" panose="02020603050405020304" pitchFamily="18" charset="0"/>
                  </a:rPr>
                  <a:t> and LyC escape fraction for the same snapshots. We find that both </a:t>
                </a:r>
                <a:r>
                  <a:rPr lang="en-AU" sz="1800" dirty="0" err="1">
                    <a:effectLst/>
                    <a:latin typeface="Calibri" panose="020F0502020204030204" pitchFamily="34" charset="0"/>
                    <a:ea typeface="DengXian" panose="02010600030101010101" pitchFamily="2" charset="-122"/>
                    <a:cs typeface="Times New Roman" panose="02020603050405020304" pitchFamily="18" charset="0"/>
                  </a:rPr>
                  <a:t>Lya</a:t>
                </a:r>
                <a:r>
                  <a:rPr lang="en-AU" sz="1800" dirty="0">
                    <a:effectLst/>
                    <a:latin typeface="Calibri" panose="020F0502020204030204" pitchFamily="34" charset="0"/>
                    <a:ea typeface="DengXian" panose="02010600030101010101" pitchFamily="2" charset="-122"/>
                    <a:cs typeface="Times New Roman" panose="02020603050405020304" pitchFamily="18" charset="0"/>
                  </a:rPr>
                  <a:t> and LyC have a much larger escape along two low-density channels created by feedback. However, the width of LyC escape channels are lower than those of </a:t>
                </a:r>
                <a:r>
                  <a:rPr lang="en-AU" sz="1800" dirty="0" err="1">
                    <a:effectLst/>
                    <a:latin typeface="Calibri" panose="020F0502020204030204" pitchFamily="34" charset="0"/>
                    <a:ea typeface="DengXian" panose="02010600030101010101" pitchFamily="2" charset="-122"/>
                    <a:cs typeface="Times New Roman" panose="02020603050405020304" pitchFamily="18" charset="0"/>
                  </a:rPr>
                  <a:t>Lya</a:t>
                </a:r>
                <a:r>
                  <a:rPr lang="en-AU" sz="1800" dirty="0">
                    <a:effectLst/>
                    <a:latin typeface="Calibri" panose="020F0502020204030204" pitchFamily="34" charset="0"/>
                    <a:ea typeface="DengXian" panose="02010600030101010101" pitchFamily="2" charset="-122"/>
                    <a:cs typeface="Times New Roman" panose="02020603050405020304" pitchFamily="18" charset="0"/>
                  </a:rPr>
                  <a:t>, meaning that LyC is harder to escape. We also see </a:t>
                </a:r>
                <a:r>
                  <a:rPr lang="en-GB" sz="1800" dirty="0">
                    <a:effectLst/>
                    <a:latin typeface="Calibri" panose="020F0502020204030204" pitchFamily="34" charset="0"/>
                    <a:ea typeface="DengXian" panose="02010600030101010101" pitchFamily="2" charset="-122"/>
                    <a:cs typeface="Times New Roman" panose="02020603050405020304" pitchFamily="18" charset="0"/>
                  </a:rPr>
                  <a:t>different simulated physics have a huge impact on Ly</a:t>
                </a:r>
                <a:r>
                  <a:rPr lang="en-GB" sz="1800" i="0">
                    <a:effectLst/>
                    <a:latin typeface="Cambria Math" panose="02040503050406030204" pitchFamily="18" charset="0"/>
                    <a:ea typeface="DengXian" panose="02010600030101010101" pitchFamily="2" charset="-122"/>
                    <a:cs typeface="Times New Roman" panose="02020603050405020304" pitchFamily="18" charset="0"/>
                  </a:rPr>
                  <a:t>𝛼</a:t>
                </a:r>
                <a:r>
                  <a:rPr lang="en-GB" sz="1800" dirty="0">
                    <a:effectLst/>
                    <a:latin typeface="Calibri" panose="020F0502020204030204" pitchFamily="34" charset="0"/>
                    <a:ea typeface="DengXian" panose="02010600030101010101" pitchFamily="2" charset="-122"/>
                    <a:cs typeface="Times New Roman" panose="02020603050405020304" pitchFamily="18" charset="0"/>
                  </a:rPr>
                  <a:t> and LyC escape, with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RTCRiMHD</a:t>
                </a:r>
                <a:r>
                  <a:rPr lang="en-GB" sz="1800" baseline="0" dirty="0">
                    <a:effectLst/>
                    <a:latin typeface="Calibri" panose="020F0502020204030204" pitchFamily="34" charset="0"/>
                    <a:ea typeface="DengXian" panose="02010600030101010101" pitchFamily="2" charset="-122"/>
                    <a:cs typeface="Times New Roman" panose="02020603050405020304" pitchFamily="18" charset="0"/>
                  </a:rPr>
                  <a:t> showing the largest values</a:t>
                </a:r>
                <a:r>
                  <a:rPr lang="en-GB" sz="1800" dirty="0">
                    <a:effectLst/>
                    <a:latin typeface="Calibri" panose="020F0502020204030204" pitchFamily="34" charset="0"/>
                    <a:ea typeface="DengXian" panose="02010600030101010101" pitchFamily="2" charset="-122"/>
                    <a:cs typeface="Times New Roman" panose="02020603050405020304" pitchFamily="18" charset="0"/>
                  </a:rPr>
                  <a:t>.</a:t>
                </a:r>
              </a:p>
              <a:p>
                <a:endParaRPr lang="en-GB" dirty="0"/>
              </a:p>
            </p:txBody>
          </p:sp>
        </mc:Fallback>
      </mc:AlternateContent>
      <p:sp>
        <p:nvSpPr>
          <p:cNvPr id="4" name="Slide Number Placeholder 3"/>
          <p:cNvSpPr>
            <a:spLocks noGrp="1"/>
          </p:cNvSpPr>
          <p:nvPr>
            <p:ph type="sldNum" sz="quarter" idx="5"/>
          </p:nvPr>
        </p:nvSpPr>
        <p:spPr/>
        <p:txBody>
          <a:bodyPr/>
          <a:lstStyle/>
          <a:p>
            <a:fld id="{AE14E4BC-3643-3C41-AFAA-F9E265AC3BD4}" type="slidenum">
              <a:rPr lang="en-GB" smtClean="0"/>
              <a:t>5</a:t>
            </a:fld>
            <a:endParaRPr lang="en-GB"/>
          </a:p>
        </p:txBody>
      </p:sp>
    </p:spTree>
    <p:extLst>
      <p:ext uri="{BB962C8B-B14F-4D97-AF65-F5344CB8AC3E}">
        <p14:creationId xmlns:p14="http://schemas.microsoft.com/office/powerpoint/2010/main" val="203266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DengXian" panose="02010600030101010101" pitchFamily="2" charset="-122"/>
                <a:cs typeface="Times New Roman" panose="02020603050405020304" pitchFamily="18" charset="0"/>
              </a:rPr>
              <a:t>We perform a statistical study for all snapshots in all three simulation runs and explore the prospect of using </a:t>
            </a:r>
            <a:r>
              <a:rPr lang="en-AU" sz="1800" dirty="0" err="1">
                <a:effectLst/>
                <a:latin typeface="Calibri" panose="020F0502020204030204" pitchFamily="34" charset="0"/>
                <a:ea typeface="DengXian" panose="02010600030101010101" pitchFamily="2" charset="-122"/>
                <a:cs typeface="Times New Roman" panose="02020603050405020304" pitchFamily="18" charset="0"/>
              </a:rPr>
              <a:t>Lya</a:t>
            </a:r>
            <a:r>
              <a:rPr lang="en-AU" sz="1800" dirty="0">
                <a:effectLst/>
                <a:latin typeface="Calibri" panose="020F0502020204030204" pitchFamily="34" charset="0"/>
                <a:ea typeface="DengXian" panose="02010600030101010101" pitchFamily="2" charset="-122"/>
                <a:cs typeface="Times New Roman" panose="02020603050405020304" pitchFamily="18" charset="0"/>
              </a:rPr>
              <a:t> to probe LyC escape. Here we compare the LyC escape fraction to the velocity separation</a:t>
            </a:r>
            <a:r>
              <a:rPr lang="en-GB" sz="1800" dirty="0">
                <a:effectLst/>
                <a:latin typeface="Calibri" panose="020F0502020204030204" pitchFamily="34" charset="0"/>
                <a:ea typeface="DengXian" panose="02010600030101010101" pitchFamily="2" charset="-122"/>
                <a:cs typeface="Times New Roman" panose="02020603050405020304" pitchFamily="18" charset="0"/>
              </a:rPr>
              <a:t>, with blue points for RT, orange for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RTiMHD</a:t>
            </a:r>
            <a:r>
              <a:rPr lang="en-GB" sz="1800" dirty="0">
                <a:effectLst/>
                <a:latin typeface="Calibri" panose="020F0502020204030204" pitchFamily="34" charset="0"/>
                <a:ea typeface="DengXian" panose="02010600030101010101" pitchFamily="2" charset="-122"/>
                <a:cs typeface="Times New Roman" panose="02020603050405020304" pitchFamily="18" charset="0"/>
              </a:rPr>
              <a:t>, and green for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RTCRiMHD</a:t>
            </a:r>
            <a:r>
              <a:rPr lang="en-GB" sz="1800" dirty="0">
                <a:effectLst/>
                <a:latin typeface="Calibri" panose="020F0502020204030204" pitchFamily="34" charset="0"/>
                <a:ea typeface="DengXian" panose="02010600030101010101" pitchFamily="2" charset="-122"/>
                <a:cs typeface="Times New Roman" panose="02020603050405020304" pitchFamily="18" charset="0"/>
              </a:rPr>
              <a:t>. The large solid points show the angle-averaged results while the small transparent points show the individual LOS results. </a:t>
            </a:r>
            <a:r>
              <a:rPr lang="en-AU" sz="1800" dirty="0">
                <a:effectLst/>
                <a:latin typeface="Calibri" panose="020F0502020204030204" pitchFamily="34" charset="0"/>
                <a:ea typeface="DengXian" panose="02010600030101010101" pitchFamily="2" charset="-122"/>
                <a:cs typeface="Times New Roman" panose="02020603050405020304" pitchFamily="18" charset="0"/>
              </a:rPr>
              <a:t>Our results reproduce the observed relation found by </a:t>
            </a:r>
            <a:r>
              <a:rPr lang="en-AU" sz="1800" dirty="0" err="1">
                <a:effectLst/>
                <a:latin typeface="Calibri" panose="020F0502020204030204" pitchFamily="34" charset="0"/>
                <a:ea typeface="DengXian" panose="02010600030101010101" pitchFamily="2" charset="-122"/>
                <a:cs typeface="Times New Roman" panose="02020603050405020304" pitchFamily="18" charset="0"/>
              </a:rPr>
              <a:t>Izotov</a:t>
            </a:r>
            <a:r>
              <a:rPr lang="en-AU" sz="1800" dirty="0">
                <a:effectLst/>
                <a:latin typeface="Calibri" panose="020F0502020204030204" pitchFamily="34" charset="0"/>
                <a:ea typeface="DengXian" panose="02010600030101010101" pitchFamily="2" charset="-122"/>
                <a:cs typeface="Times New Roman" panose="02020603050405020304" pitchFamily="18" charset="0"/>
              </a:rPr>
              <a:t> et al 2018, shown by the black line. </a:t>
            </a:r>
            <a:r>
              <a:rPr lang="en-GB" sz="1800" dirty="0">
                <a:effectLst/>
                <a:latin typeface="Calibri" panose="020F0502020204030204" pitchFamily="34" charset="0"/>
                <a:ea typeface="DengXian" panose="02010600030101010101" pitchFamily="2" charset="-122"/>
                <a:cs typeface="Times New Roman" panose="02020603050405020304" pitchFamily="18" charset="0"/>
              </a:rPr>
              <a:t>We see </a:t>
            </a:r>
            <a:r>
              <a:rPr lang="en-AU" sz="1800" dirty="0">
                <a:effectLst/>
                <a:latin typeface="Calibri" panose="020F0502020204030204" pitchFamily="34" charset="0"/>
                <a:ea typeface="DengXian" panose="02010600030101010101" pitchFamily="2" charset="-122"/>
                <a:cs typeface="Times New Roman" panose="02020603050405020304" pitchFamily="18" charset="0"/>
              </a:rPr>
              <a:t>different simulations occupy different regions of this parameter space, but they all together span a universal relation. This indicates the inner connection between </a:t>
            </a:r>
            <a:r>
              <a:rPr lang="en-AU" sz="1800" dirty="0" err="1">
                <a:effectLst/>
                <a:latin typeface="Calibri" panose="020F0502020204030204" pitchFamily="34" charset="0"/>
                <a:ea typeface="DengXian" panose="02010600030101010101" pitchFamily="2" charset="-122"/>
                <a:cs typeface="Times New Roman" panose="02020603050405020304" pitchFamily="18" charset="0"/>
              </a:rPr>
              <a:t>Lya</a:t>
            </a:r>
            <a:r>
              <a:rPr lang="en-AU" sz="1800" dirty="0">
                <a:effectLst/>
                <a:latin typeface="Calibri" panose="020F0502020204030204" pitchFamily="34" charset="0"/>
                <a:ea typeface="DengXian" panose="02010600030101010101" pitchFamily="2" charset="-122"/>
                <a:cs typeface="Times New Roman" panose="02020603050405020304" pitchFamily="18" charset="0"/>
              </a:rPr>
              <a:t> and LyC is robust against different physics.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AE14E4BC-3643-3C41-AFAA-F9E265AC3BD4}" type="slidenum">
              <a:rPr lang="en-GB" smtClean="0"/>
              <a:t>6</a:t>
            </a:fld>
            <a:endParaRPr lang="en-GB"/>
          </a:p>
        </p:txBody>
      </p:sp>
    </p:spTree>
    <p:extLst>
      <p:ext uri="{BB962C8B-B14F-4D97-AF65-F5344CB8AC3E}">
        <p14:creationId xmlns:p14="http://schemas.microsoft.com/office/powerpoint/2010/main" val="2646036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DengXian" panose="02010600030101010101" pitchFamily="2" charset="-122"/>
                <a:cs typeface="Times New Roman" panose="02020603050405020304" pitchFamily="18" charset="0"/>
              </a:rPr>
              <a:t>We now move on to the second project, exploring the prospect of galaxy merger as an origin of high-z LAE. We found that all galaxies in a sample of high-z LAEs have close companions. Surprisingly, we targeted an analogue merger in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RTnsCRiMHD</a:t>
            </a:r>
            <a:r>
              <a:rPr lang="en-GB" sz="1800" dirty="0">
                <a:effectLst/>
                <a:latin typeface="Calibri" panose="020F0502020204030204" pitchFamily="34" charset="0"/>
                <a:ea typeface="DengXian" panose="02010600030101010101" pitchFamily="2" charset="-122"/>
                <a:cs typeface="Times New Roman" panose="02020603050405020304" pitchFamily="18" charset="0"/>
              </a:rPr>
              <a:t> simulation in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Azahar</a:t>
            </a:r>
            <a:r>
              <a:rPr lang="en-GB" sz="1800" dirty="0">
                <a:effectLst/>
                <a:latin typeface="Calibri" panose="020F0502020204030204" pitchFamily="34" charset="0"/>
                <a:ea typeface="DengXian" panose="02010600030101010101" pitchFamily="2" charset="-122"/>
                <a:cs typeface="Times New Roman" panose="02020603050405020304" pitchFamily="18" charset="0"/>
              </a:rPr>
              <a:t> suite as observed object EGSY8p68. Here we show the JWST/HST observation on the left and the simulation on the right. We see that these two mergers have similar morphology. Further quantitative analysis confirms they also have similar stellar mass, SFR, and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Lya</a:t>
            </a:r>
            <a:r>
              <a:rPr lang="en-GB" sz="1800" dirty="0">
                <a:effectLst/>
                <a:latin typeface="Calibri" panose="020F0502020204030204" pitchFamily="34" charset="0"/>
                <a:ea typeface="DengXian" panose="02010600030101010101" pitchFamily="2" charset="-122"/>
                <a:cs typeface="Times New Roman" panose="02020603050405020304" pitchFamily="18" charset="0"/>
              </a:rPr>
              <a:t> luminosity.</a:t>
            </a:r>
          </a:p>
          <a:p>
            <a:endParaRPr lang="en-GB" dirty="0"/>
          </a:p>
        </p:txBody>
      </p:sp>
      <p:sp>
        <p:nvSpPr>
          <p:cNvPr id="4" name="Slide Number Placeholder 3"/>
          <p:cNvSpPr>
            <a:spLocks noGrp="1"/>
          </p:cNvSpPr>
          <p:nvPr>
            <p:ph type="sldNum" sz="quarter" idx="5"/>
          </p:nvPr>
        </p:nvSpPr>
        <p:spPr/>
        <p:txBody>
          <a:bodyPr/>
          <a:lstStyle/>
          <a:p>
            <a:fld id="{AE14E4BC-3643-3C41-AFAA-F9E265AC3BD4}" type="slidenum">
              <a:rPr lang="en-GB" smtClean="0"/>
              <a:t>7</a:t>
            </a:fld>
            <a:endParaRPr lang="en-GB"/>
          </a:p>
        </p:txBody>
      </p:sp>
    </p:spTree>
    <p:extLst>
      <p:ext uri="{BB962C8B-B14F-4D97-AF65-F5344CB8AC3E}">
        <p14:creationId xmlns:p14="http://schemas.microsoft.com/office/powerpoint/2010/main" val="361980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DengXian" panose="02010600030101010101" pitchFamily="2" charset="-122"/>
                <a:cs typeface="Calibri" panose="020F0502020204030204" pitchFamily="34" charset="0"/>
              </a:rPr>
              <a:t>We investigate the whole merger sequence of this analogue merger. The top row shows the multi-</a:t>
            </a:r>
            <a:r>
              <a:rPr lang="en-GB" sz="1800" dirty="0" err="1">
                <a:effectLst/>
                <a:latin typeface="Calibri" panose="020F0502020204030204" pitchFamily="34" charset="0"/>
                <a:ea typeface="DengXian" panose="02010600030101010101" pitchFamily="2" charset="-122"/>
                <a:cs typeface="Calibri" panose="020F0502020204030204" pitchFamily="34" charset="0"/>
              </a:rPr>
              <a:t>color</a:t>
            </a:r>
            <a:r>
              <a:rPr lang="en-GB" sz="1800" dirty="0">
                <a:effectLst/>
                <a:latin typeface="Calibri" panose="020F0502020204030204" pitchFamily="34" charset="0"/>
                <a:ea typeface="DengXian" panose="02010600030101010101" pitchFamily="2" charset="-122"/>
                <a:cs typeface="Calibri" panose="020F0502020204030204" pitchFamily="34" charset="0"/>
              </a:rPr>
              <a:t> images showing gas density and radiation field. At z~8.1, we have a large-scale view of the main progenitor galaxy 2 and its approaching companions. At z=7.3, feedback drives low-density channels through the ISM, with a substantial amount of gas tidally stripped from the galaxies. Last at z=6.1, we show a post-merger view of the newly formed disk galaxy.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DengXian" panose="02010600030101010101" pitchFamily="2"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DengXian" panose="02010600030101010101" pitchFamily="2" charset="-122"/>
                <a:cs typeface="Calibri" panose="020F0502020204030204" pitchFamily="34" charset="0"/>
              </a:rPr>
              <a:t>In the bottom row, we show the intrinsic </a:t>
            </a:r>
            <a:r>
              <a:rPr lang="en-GB" sz="1800" dirty="0" err="1">
                <a:effectLst/>
                <a:latin typeface="Calibri" panose="020F0502020204030204" pitchFamily="34" charset="0"/>
                <a:ea typeface="DengXian" panose="02010600030101010101" pitchFamily="2" charset="-122"/>
                <a:cs typeface="Calibri" panose="020F0502020204030204" pitchFamily="34" charset="0"/>
              </a:rPr>
              <a:t>Lya</a:t>
            </a:r>
            <a:r>
              <a:rPr lang="en-GB" sz="1800" dirty="0">
                <a:effectLst/>
                <a:latin typeface="Calibri" panose="020F0502020204030204" pitchFamily="34" charset="0"/>
                <a:ea typeface="DengXian" panose="02010600030101010101" pitchFamily="2" charset="-122"/>
                <a:cs typeface="Calibri" panose="020F0502020204030204" pitchFamily="34" charset="0"/>
              </a:rPr>
              <a:t> emission in blue and scattered </a:t>
            </a:r>
            <a:r>
              <a:rPr lang="en-GB" sz="1800" dirty="0" err="1">
                <a:effectLst/>
                <a:latin typeface="Calibri" panose="020F0502020204030204" pitchFamily="34" charset="0"/>
                <a:ea typeface="DengXian" panose="02010600030101010101" pitchFamily="2" charset="-122"/>
                <a:cs typeface="Calibri" panose="020F0502020204030204" pitchFamily="34" charset="0"/>
              </a:rPr>
              <a:t>Lya</a:t>
            </a:r>
            <a:r>
              <a:rPr lang="en-GB" sz="1800" dirty="0">
                <a:effectLst/>
                <a:latin typeface="Calibri" panose="020F0502020204030204" pitchFamily="34" charset="0"/>
                <a:ea typeface="DengXian" panose="02010600030101010101" pitchFamily="2" charset="-122"/>
                <a:cs typeface="Calibri" panose="020F0502020204030204" pitchFamily="34" charset="0"/>
              </a:rPr>
              <a:t> in orange. We see that scattered </a:t>
            </a:r>
            <a:r>
              <a:rPr lang="en-GB" sz="1800" dirty="0" err="1">
                <a:effectLst/>
                <a:latin typeface="Calibri" panose="020F0502020204030204" pitchFamily="34" charset="0"/>
                <a:ea typeface="DengXian" panose="02010600030101010101" pitchFamily="2" charset="-122"/>
                <a:cs typeface="Calibri" panose="020F0502020204030204" pitchFamily="34" charset="0"/>
              </a:rPr>
              <a:t>Lya</a:t>
            </a:r>
            <a:r>
              <a:rPr lang="en-GB" sz="1800" dirty="0">
                <a:effectLst/>
                <a:latin typeface="Calibri" panose="020F0502020204030204" pitchFamily="34" charset="0"/>
                <a:ea typeface="DengXian" panose="02010600030101010101" pitchFamily="2" charset="-122"/>
                <a:cs typeface="Calibri" panose="020F0502020204030204" pitchFamily="34" charset="0"/>
              </a:rPr>
              <a:t> images lose some of the merger signatures. For example, scattered Lyα emission is only present in galaxy 2 at z=8.1 and around galaxies 1 and 3 at z=7.3.</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AE14E4BC-3643-3C41-AFAA-F9E265AC3BD4}" type="slidenum">
              <a:rPr lang="en-GB" smtClean="0"/>
              <a:t>8</a:t>
            </a:fld>
            <a:endParaRPr lang="en-GB"/>
          </a:p>
        </p:txBody>
      </p:sp>
    </p:spTree>
    <p:extLst>
      <p:ext uri="{BB962C8B-B14F-4D97-AF65-F5344CB8AC3E}">
        <p14:creationId xmlns:p14="http://schemas.microsoft.com/office/powerpoint/2010/main" val="72915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We now proceed to more quantitative analysis. the top row</a:t>
            </a:r>
            <a:r>
              <a:rPr lang="en-GB" sz="1800" dirty="0">
                <a:solidFill>
                  <a:srgbClr val="0069A6"/>
                </a:solidFill>
                <a:effectLst/>
                <a:latin typeface="Calibri" panose="020F0502020204030204" pitchFamily="34" charset="0"/>
                <a:ea typeface="DengXian" panose="02010600030101010101" pitchFamily="2" charset="-122"/>
                <a:cs typeface="Calibri" panose="020F0502020204030204" pitchFamily="34" charset="0"/>
              </a:rPr>
              <a:t> </a:t>
            </a:r>
            <a:r>
              <a:rPr lang="en-GB" sz="18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shows the SFH for our three merging galaxies and the whole system. The SFR undergo repeated burst cycles, driven by numerous mergers, and a</a:t>
            </a:r>
            <a:r>
              <a:rPr lang="en-GB" sz="1800" dirty="0">
                <a:solidFill>
                  <a:srgbClr val="0069A6"/>
                </a:solidFill>
                <a:effectLst/>
                <a:latin typeface="Calibri" panose="020F0502020204030204" pitchFamily="34" charset="0"/>
                <a:ea typeface="DengXian" panose="02010600030101010101" pitchFamily="2" charset="-122"/>
                <a:cs typeface="Calibri" panose="020F0502020204030204" pitchFamily="34" charset="0"/>
              </a:rPr>
              <a:t> </a:t>
            </a:r>
            <a:r>
              <a:rPr lang="en-GB" sz="18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high SFR plateau during the final merger episode. This</a:t>
            </a:r>
            <a:r>
              <a:rPr lang="en-GB" sz="1800" dirty="0">
                <a:solidFill>
                  <a:srgbClr val="0069A6"/>
                </a:solidFill>
                <a:effectLst/>
                <a:latin typeface="Calibri" panose="020F0502020204030204" pitchFamily="34" charset="0"/>
                <a:ea typeface="DengXian" panose="02010600030101010101" pitchFamily="2" charset="-122"/>
                <a:cs typeface="Calibri" panose="020F0502020204030204" pitchFamily="34" charset="0"/>
              </a:rPr>
              <a:t> </a:t>
            </a:r>
            <a:r>
              <a:rPr lang="en-GB" sz="18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is mirrored in the evolution of the intrinsic Lyα emission as shown in the middle row. Our simulations</a:t>
            </a:r>
            <a:r>
              <a:rPr lang="en-GB" sz="1800" dirty="0">
                <a:solidFill>
                  <a:srgbClr val="0069A6"/>
                </a:solidFill>
                <a:effectLst/>
                <a:latin typeface="Calibri" panose="020F0502020204030204" pitchFamily="34" charset="0"/>
                <a:ea typeface="DengXian" panose="02010600030101010101" pitchFamily="2" charset="-122"/>
                <a:cs typeface="Calibri" panose="020F0502020204030204" pitchFamily="34" charset="0"/>
              </a:rPr>
              <a:t> </a:t>
            </a:r>
            <a:r>
              <a:rPr lang="en-GB" sz="18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hence demonstrate that mergers trigger high SFR that drives brighter intrinsic Lyα emission, which enhances their visibilities. In the third row, we show the ratio of the scattered to intrinsic </a:t>
            </a:r>
            <a:r>
              <a:rPr lang="en-GB" sz="1800" dirty="0" err="1">
                <a:solidFill>
                  <a:srgbClr val="000000"/>
                </a:solidFill>
                <a:effectLst/>
                <a:latin typeface="Calibri" panose="020F0502020204030204" pitchFamily="34" charset="0"/>
                <a:ea typeface="DengXian" panose="02010600030101010101" pitchFamily="2" charset="-122"/>
                <a:cs typeface="Calibri" panose="020F0502020204030204" pitchFamily="34" charset="0"/>
              </a:rPr>
              <a:t>Lya</a:t>
            </a:r>
            <a:r>
              <a:rPr lang="en-GB" sz="18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 flux in green curves and its LOS uncertainties in shaded regions. We see that during mergers, shown by the jump of these lines, tidal stripping and feedback clear low-density channels, helping the escape of Lyα.</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AE14E4BC-3643-3C41-AFAA-F9E265AC3BD4}" type="slidenum">
              <a:rPr lang="en-GB" smtClean="0"/>
              <a:t>9</a:t>
            </a:fld>
            <a:endParaRPr lang="en-GB"/>
          </a:p>
        </p:txBody>
      </p:sp>
    </p:spTree>
    <p:extLst>
      <p:ext uri="{BB962C8B-B14F-4D97-AF65-F5344CB8AC3E}">
        <p14:creationId xmlns:p14="http://schemas.microsoft.com/office/powerpoint/2010/main" val="38751754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DC48D88-3B01-C247-A820-A1BBB09EB5B6}" type="datetimeFigureOut">
              <a:rPr lang="en-GB" smtClean="0"/>
              <a:t>30/09/2024</a:t>
            </a:fld>
            <a:endParaRPr lang="en-GB"/>
          </a:p>
        </p:txBody>
      </p:sp>
      <p:sp>
        <p:nvSpPr>
          <p:cNvPr id="5" name="Footer Placeholder 4"/>
          <p:cNvSpPr>
            <a:spLocks noGrp="1"/>
          </p:cNvSpPr>
          <p:nvPr>
            <p:ph type="ftr" sz="quarter" idx="11"/>
          </p:nvPr>
        </p:nvSpPr>
        <p:spPr>
          <a:xfrm>
            <a:off x="3962399" y="5870575"/>
            <a:ext cx="4893958" cy="377825"/>
          </a:xfrm>
        </p:spPr>
        <p:txBody>
          <a:bodyPr/>
          <a:lstStyle/>
          <a:p>
            <a:endParaRPr lang="en-GB"/>
          </a:p>
        </p:txBody>
      </p:sp>
      <p:sp>
        <p:nvSpPr>
          <p:cNvPr id="6" name="Slide Number Placeholder 5"/>
          <p:cNvSpPr>
            <a:spLocks noGrp="1"/>
          </p:cNvSpPr>
          <p:nvPr>
            <p:ph type="sldNum" sz="quarter" idx="12"/>
          </p:nvPr>
        </p:nvSpPr>
        <p:spPr>
          <a:xfrm>
            <a:off x="10608958" y="5870575"/>
            <a:ext cx="551167" cy="377825"/>
          </a:xfrm>
        </p:spPr>
        <p:txBody>
          <a:bodyPr/>
          <a:lstStyle/>
          <a:p>
            <a:fld id="{0D50BF28-913F-5C46-B195-E6B445F64EF4}" type="slidenum">
              <a:rPr lang="en-GB" smtClean="0"/>
              <a:t>‹#›</a:t>
            </a:fld>
            <a:endParaRPr lang="en-GB"/>
          </a:p>
        </p:txBody>
      </p:sp>
    </p:spTree>
    <p:extLst>
      <p:ext uri="{BB962C8B-B14F-4D97-AF65-F5344CB8AC3E}">
        <p14:creationId xmlns:p14="http://schemas.microsoft.com/office/powerpoint/2010/main" val="242512799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DC48D88-3B01-C247-A820-A1BBB09EB5B6}" type="datetimeFigureOut">
              <a:rPr lang="en-GB" smtClean="0"/>
              <a:t>30/09/2024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D50BF28-913F-5C46-B195-E6B445F64EF4}" type="slidenum">
              <a:rPr lang="en-GB" smtClean="0"/>
              <a:t>‹#›</a:t>
            </a:fld>
            <a:endParaRPr lang="en-GB"/>
          </a:p>
        </p:txBody>
      </p:sp>
    </p:spTree>
    <p:extLst>
      <p:ext uri="{BB962C8B-B14F-4D97-AF65-F5344CB8AC3E}">
        <p14:creationId xmlns:p14="http://schemas.microsoft.com/office/powerpoint/2010/main" val="3551417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DC48D88-3B01-C247-A820-A1BBB09EB5B6}" type="datetimeFigureOut">
              <a:rPr lang="en-GB" smtClean="0"/>
              <a:t>30/09/2024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D50BF28-913F-5C46-B195-E6B445F64EF4}" type="slidenum">
              <a:rPr lang="en-GB" smtClean="0"/>
              <a:t>‹#›</a:t>
            </a:fld>
            <a:endParaRPr lang="en-GB"/>
          </a:p>
        </p:txBody>
      </p:sp>
    </p:spTree>
    <p:extLst>
      <p:ext uri="{BB962C8B-B14F-4D97-AF65-F5344CB8AC3E}">
        <p14:creationId xmlns:p14="http://schemas.microsoft.com/office/powerpoint/2010/main" val="1398078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DC48D88-3B01-C247-A820-A1BBB09EB5B6}" type="datetimeFigureOut">
              <a:rPr lang="en-GB" smtClean="0"/>
              <a:t>30/09/2024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D50BF28-913F-5C46-B195-E6B445F64EF4}" type="slidenum">
              <a:rPr lang="en-GB" smtClean="0"/>
              <a:t>‹#›</a:t>
            </a:fld>
            <a:endParaRPr lang="en-GB"/>
          </a:p>
        </p:txBody>
      </p:sp>
    </p:spTree>
    <p:extLst>
      <p:ext uri="{BB962C8B-B14F-4D97-AF65-F5344CB8AC3E}">
        <p14:creationId xmlns:p14="http://schemas.microsoft.com/office/powerpoint/2010/main" val="476234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DC48D88-3B01-C247-A820-A1BBB09EB5B6}" type="datetimeFigureOut">
              <a:rPr lang="en-GB" smtClean="0"/>
              <a:t>30/09/2024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D50BF28-913F-5C46-B195-E6B445F64EF4}" type="slidenum">
              <a:rPr lang="en-GB" smtClean="0"/>
              <a:t>‹#›</a:t>
            </a:fld>
            <a:endParaRPr lang="en-GB"/>
          </a:p>
        </p:txBody>
      </p:sp>
    </p:spTree>
    <p:extLst>
      <p:ext uri="{BB962C8B-B14F-4D97-AF65-F5344CB8AC3E}">
        <p14:creationId xmlns:p14="http://schemas.microsoft.com/office/powerpoint/2010/main" val="1545392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DC48D88-3B01-C247-A820-A1BBB09EB5B6}" type="datetimeFigureOut">
              <a:rPr lang="en-GB" smtClean="0"/>
              <a:t>30/09/2024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D50BF28-913F-5C46-B195-E6B445F64EF4}" type="slidenum">
              <a:rPr lang="en-GB" smtClean="0"/>
              <a:t>‹#›</a:t>
            </a:fld>
            <a:endParaRPr lang="en-GB"/>
          </a:p>
        </p:txBody>
      </p:sp>
    </p:spTree>
    <p:extLst>
      <p:ext uri="{BB962C8B-B14F-4D97-AF65-F5344CB8AC3E}">
        <p14:creationId xmlns:p14="http://schemas.microsoft.com/office/powerpoint/2010/main" val="13463842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DC48D88-3B01-C247-A820-A1BBB09EB5B6}" type="datetimeFigureOut">
              <a:rPr lang="en-GB" smtClean="0"/>
              <a:t>30/09/2024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D50BF28-913F-5C46-B195-E6B445F64EF4}" type="slidenum">
              <a:rPr lang="en-GB" smtClean="0"/>
              <a:t>‹#›</a:t>
            </a:fld>
            <a:endParaRPr lang="en-GB"/>
          </a:p>
        </p:txBody>
      </p:sp>
    </p:spTree>
    <p:extLst>
      <p:ext uri="{BB962C8B-B14F-4D97-AF65-F5344CB8AC3E}">
        <p14:creationId xmlns:p14="http://schemas.microsoft.com/office/powerpoint/2010/main" val="3490790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DC48D88-3B01-C247-A820-A1BBB09EB5B6}" type="datetimeFigureOut">
              <a:rPr lang="en-GB" smtClean="0"/>
              <a:t>30/09/2024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D50BF28-913F-5C46-B195-E6B445F64EF4}" type="slidenum">
              <a:rPr lang="en-GB" smtClean="0"/>
              <a:t>‹#›</a:t>
            </a:fld>
            <a:endParaRPr lang="en-GB"/>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extLst>
      <p:ext uri="{BB962C8B-B14F-4D97-AF65-F5344CB8AC3E}">
        <p14:creationId xmlns:p14="http://schemas.microsoft.com/office/powerpoint/2010/main" val="3237923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DC48D88-3B01-C247-A820-A1BBB09EB5B6}" type="datetimeFigureOut">
              <a:rPr lang="en-GB" smtClean="0"/>
              <a:t>30/09/2024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D50BF28-913F-5C46-B195-E6B445F64EF4}" type="slidenum">
              <a:rPr lang="en-GB" smtClean="0"/>
              <a:t>‹#›</a:t>
            </a:fld>
            <a:endParaRPr lang="en-GB"/>
          </a:p>
        </p:txBody>
      </p:sp>
    </p:spTree>
    <p:extLst>
      <p:ext uri="{BB962C8B-B14F-4D97-AF65-F5344CB8AC3E}">
        <p14:creationId xmlns:p14="http://schemas.microsoft.com/office/powerpoint/2010/main" val="114664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DC48D88-3B01-C247-A820-A1BBB09EB5B6}" type="datetimeFigureOut">
              <a:rPr lang="en-GB" smtClean="0"/>
              <a:t>30/09/2024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D50BF28-913F-5C46-B195-E6B445F64EF4}" type="slidenum">
              <a:rPr lang="en-GB" smtClean="0"/>
              <a:t>‹#›</a:t>
            </a:fld>
            <a:endParaRPr lang="en-GB"/>
          </a:p>
        </p:txBody>
      </p:sp>
    </p:spTree>
    <p:extLst>
      <p:ext uri="{BB962C8B-B14F-4D97-AF65-F5344CB8AC3E}">
        <p14:creationId xmlns:p14="http://schemas.microsoft.com/office/powerpoint/2010/main" val="4183792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DC48D88-3B01-C247-A820-A1BBB09EB5B6}" type="datetimeFigureOut">
              <a:rPr lang="en-GB" smtClean="0"/>
              <a:t>30/09/2024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D50BF28-913F-5C46-B195-E6B445F64EF4}" type="slidenum">
              <a:rPr lang="en-GB" smtClean="0"/>
              <a:t>‹#›</a:t>
            </a:fld>
            <a:endParaRPr lang="en-GB"/>
          </a:p>
        </p:txBody>
      </p:sp>
    </p:spTree>
    <p:extLst>
      <p:ext uri="{BB962C8B-B14F-4D97-AF65-F5344CB8AC3E}">
        <p14:creationId xmlns:p14="http://schemas.microsoft.com/office/powerpoint/2010/main" val="1335734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DC48D88-3B01-C247-A820-A1BBB09EB5B6}" type="datetimeFigureOut">
              <a:rPr lang="en-GB" smtClean="0"/>
              <a:t>30/09/2024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D50BF28-913F-5C46-B195-E6B445F64EF4}" type="slidenum">
              <a:rPr lang="en-GB" smtClean="0"/>
              <a:t>‹#›</a:t>
            </a:fld>
            <a:endParaRPr lang="en-GB"/>
          </a:p>
        </p:txBody>
      </p:sp>
    </p:spTree>
    <p:extLst>
      <p:ext uri="{BB962C8B-B14F-4D97-AF65-F5344CB8AC3E}">
        <p14:creationId xmlns:p14="http://schemas.microsoft.com/office/powerpoint/2010/main" val="3063964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DC48D88-3B01-C247-A820-A1BBB09EB5B6}" type="datetimeFigureOut">
              <a:rPr lang="en-GB" smtClean="0"/>
              <a:t>30/09/2024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D50BF28-913F-5C46-B195-E6B445F64EF4}" type="slidenum">
              <a:rPr lang="en-GB" smtClean="0"/>
              <a:t>‹#›</a:t>
            </a:fld>
            <a:endParaRPr lang="en-GB"/>
          </a:p>
        </p:txBody>
      </p:sp>
    </p:spTree>
    <p:extLst>
      <p:ext uri="{BB962C8B-B14F-4D97-AF65-F5344CB8AC3E}">
        <p14:creationId xmlns:p14="http://schemas.microsoft.com/office/powerpoint/2010/main" val="2415672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DC48D88-3B01-C247-A820-A1BBB09EB5B6}" type="datetimeFigureOut">
              <a:rPr lang="en-GB" smtClean="0"/>
              <a:t>30/09/2024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D50BF28-913F-5C46-B195-E6B445F64EF4}" type="slidenum">
              <a:rPr lang="en-GB" smtClean="0"/>
              <a:t>‹#›</a:t>
            </a:fld>
            <a:endParaRPr lang="en-GB"/>
          </a:p>
        </p:txBody>
      </p:sp>
    </p:spTree>
    <p:extLst>
      <p:ext uri="{BB962C8B-B14F-4D97-AF65-F5344CB8AC3E}">
        <p14:creationId xmlns:p14="http://schemas.microsoft.com/office/powerpoint/2010/main" val="725522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DC48D88-3B01-C247-A820-A1BBB09EB5B6}" type="datetimeFigureOut">
              <a:rPr lang="en-GB" smtClean="0"/>
              <a:t>30/09/2024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D50BF28-913F-5C46-B195-E6B445F64EF4}" type="slidenum">
              <a:rPr lang="en-GB" smtClean="0"/>
              <a:t>‹#›</a:t>
            </a:fld>
            <a:endParaRPr lang="en-GB"/>
          </a:p>
        </p:txBody>
      </p:sp>
    </p:spTree>
    <p:extLst>
      <p:ext uri="{BB962C8B-B14F-4D97-AF65-F5344CB8AC3E}">
        <p14:creationId xmlns:p14="http://schemas.microsoft.com/office/powerpoint/2010/main" val="463807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DC48D88-3B01-C247-A820-A1BBB09EB5B6}" type="datetimeFigureOut">
              <a:rPr lang="en-GB" smtClean="0"/>
              <a:t>30/09/2024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D50BF28-913F-5C46-B195-E6B445F64EF4}" type="slidenum">
              <a:rPr lang="en-GB" smtClean="0"/>
              <a:t>‹#›</a:t>
            </a:fld>
            <a:endParaRPr lang="en-GB"/>
          </a:p>
        </p:txBody>
      </p:sp>
    </p:spTree>
    <p:extLst>
      <p:ext uri="{BB962C8B-B14F-4D97-AF65-F5344CB8AC3E}">
        <p14:creationId xmlns:p14="http://schemas.microsoft.com/office/powerpoint/2010/main" val="1160707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DC48D88-3B01-C247-A820-A1BBB09EB5B6}" type="datetimeFigureOut">
              <a:rPr lang="en-GB" smtClean="0"/>
              <a:t>30/09/2024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D50BF28-913F-5C46-B195-E6B445F64EF4}" type="slidenum">
              <a:rPr lang="en-GB" smtClean="0"/>
              <a:t>‹#›</a:t>
            </a:fld>
            <a:endParaRPr lang="en-GB"/>
          </a:p>
        </p:txBody>
      </p:sp>
    </p:spTree>
    <p:extLst>
      <p:ext uri="{BB962C8B-B14F-4D97-AF65-F5344CB8AC3E}">
        <p14:creationId xmlns:p14="http://schemas.microsoft.com/office/powerpoint/2010/main" val="3112484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DC48D88-3B01-C247-A820-A1BBB09EB5B6}" type="datetimeFigureOut">
              <a:rPr lang="en-GB" smtClean="0"/>
              <a:t>30/09/2024</a:t>
            </a:fld>
            <a:endParaRPr lang="en-GB"/>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D50BF28-913F-5C46-B195-E6B445F64EF4}" type="slidenum">
              <a:rPr lang="en-GB" smtClean="0"/>
              <a:t>‹#›</a:t>
            </a:fld>
            <a:endParaRPr lang="en-GB"/>
          </a:p>
        </p:txBody>
      </p:sp>
    </p:spTree>
    <p:extLst>
      <p:ext uri="{BB962C8B-B14F-4D97-AF65-F5344CB8AC3E}">
        <p14:creationId xmlns:p14="http://schemas.microsoft.com/office/powerpoint/2010/main" val="13350761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A844F0A-F032-7228-7264-A630263C1D33}"/>
              </a:ext>
            </a:extLst>
          </p:cNvPr>
          <p:cNvSpPr txBox="1"/>
          <p:nvPr/>
        </p:nvSpPr>
        <p:spPr>
          <a:xfrm>
            <a:off x="1108364" y="1551710"/>
            <a:ext cx="10127672" cy="1077218"/>
          </a:xfrm>
          <a:prstGeom prst="rect">
            <a:avLst/>
          </a:prstGeom>
          <a:noFill/>
        </p:spPr>
        <p:txBody>
          <a:bodyPr wrap="square" rtlCol="0">
            <a:spAutoFit/>
          </a:bodyPr>
          <a:lstStyle/>
          <a:p>
            <a:pPr algn="ctr"/>
            <a:r>
              <a:rPr lang="en-GB" sz="3200" dirty="0">
                <a:solidFill>
                  <a:srgbClr val="FFFFFF"/>
                </a:solidFill>
                <a:effectLst/>
                <a:latin typeface="Helvetica" pitchFamily="2" charset="0"/>
              </a:rPr>
              <a:t>Ly𝛼 emission as a sensitive probe of </a:t>
            </a:r>
            <a:r>
              <a:rPr lang="en-GB" sz="3200" dirty="0" err="1">
                <a:solidFill>
                  <a:srgbClr val="FFFFFF"/>
                </a:solidFill>
                <a:effectLst/>
                <a:latin typeface="Helvetica" pitchFamily="2" charset="0"/>
              </a:rPr>
              <a:t>EoR</a:t>
            </a:r>
            <a:r>
              <a:rPr lang="en-GB" sz="3200" dirty="0">
                <a:solidFill>
                  <a:srgbClr val="FFFFFF"/>
                </a:solidFill>
                <a:effectLst/>
                <a:latin typeface="Helvetica" pitchFamily="2" charset="0"/>
              </a:rPr>
              <a:t>: the role of</a:t>
            </a:r>
            <a:r>
              <a:rPr lang="en-GB" sz="3200" dirty="0">
                <a:solidFill>
                  <a:srgbClr val="FFFFFF"/>
                </a:solidFill>
                <a:latin typeface="Helvetica" pitchFamily="2" charset="0"/>
              </a:rPr>
              <a:t> </a:t>
            </a:r>
            <a:r>
              <a:rPr lang="en-GB" sz="3200" dirty="0">
                <a:solidFill>
                  <a:srgbClr val="FFFFFF"/>
                </a:solidFill>
                <a:effectLst/>
                <a:latin typeface="Helvetica" pitchFamily="2" charset="0"/>
              </a:rPr>
              <a:t>feedback, mergers and IGM damping</a:t>
            </a:r>
          </a:p>
        </p:txBody>
      </p:sp>
      <p:sp>
        <p:nvSpPr>
          <p:cNvPr id="7" name="TextBox 6">
            <a:extLst>
              <a:ext uri="{FF2B5EF4-FFF2-40B4-BE49-F238E27FC236}">
                <a16:creationId xmlns:a16="http://schemas.microsoft.com/office/drawing/2014/main" id="{28DC441C-C513-C1F4-2BDB-1D98B4E606A3}"/>
              </a:ext>
            </a:extLst>
          </p:cNvPr>
          <p:cNvSpPr txBox="1"/>
          <p:nvPr/>
        </p:nvSpPr>
        <p:spPr>
          <a:xfrm>
            <a:off x="1496290" y="3828962"/>
            <a:ext cx="8797637" cy="1477328"/>
          </a:xfrm>
          <a:prstGeom prst="rect">
            <a:avLst/>
          </a:prstGeom>
          <a:noFill/>
        </p:spPr>
        <p:txBody>
          <a:bodyPr wrap="square" rtlCol="0">
            <a:spAutoFit/>
          </a:bodyPr>
          <a:lstStyle/>
          <a:p>
            <a:pPr algn="ctr"/>
            <a:r>
              <a:rPr lang="en-GB" dirty="0">
                <a:solidFill>
                  <a:srgbClr val="FFFFFF"/>
                </a:solidFill>
                <a:effectLst/>
                <a:latin typeface="Helvetica" pitchFamily="2" charset="0"/>
              </a:rPr>
              <a:t>Yuxuan Yuan</a:t>
            </a:r>
          </a:p>
          <a:p>
            <a:pPr algn="ctr"/>
            <a:r>
              <a:rPr lang="en-GB" dirty="0">
                <a:solidFill>
                  <a:srgbClr val="FFFFFF"/>
                </a:solidFill>
                <a:effectLst/>
                <a:latin typeface="Helvetica" pitchFamily="2" charset="0"/>
              </a:rPr>
              <a:t>Institute of astronomy, University of Cambridge</a:t>
            </a:r>
          </a:p>
          <a:p>
            <a:pPr algn="ctr"/>
            <a:r>
              <a:rPr lang="en-GB" dirty="0">
                <a:solidFill>
                  <a:srgbClr val="FFFFFF"/>
                </a:solidFill>
                <a:latin typeface="Helvetica" pitchFamily="2" charset="0"/>
              </a:rPr>
              <a:t>Collaborators</a:t>
            </a:r>
            <a:r>
              <a:rPr lang="en-GB" dirty="0">
                <a:solidFill>
                  <a:srgbClr val="FFFFFF"/>
                </a:solidFill>
                <a:effectLst/>
                <a:latin typeface="Helvetica" pitchFamily="2" charset="0"/>
              </a:rPr>
              <a:t>: Martin </a:t>
            </a:r>
            <a:r>
              <a:rPr lang="en-GB" dirty="0" err="1">
                <a:solidFill>
                  <a:srgbClr val="FFFFFF"/>
                </a:solidFill>
                <a:effectLst/>
                <a:latin typeface="Helvetica" pitchFamily="2" charset="0"/>
              </a:rPr>
              <a:t>Haehnelt</a:t>
            </a:r>
            <a:r>
              <a:rPr lang="en-GB" dirty="0">
                <a:solidFill>
                  <a:srgbClr val="FFFFFF"/>
                </a:solidFill>
                <a:effectLst/>
                <a:latin typeface="Helvetica" pitchFamily="2" charset="0"/>
              </a:rPr>
              <a:t>, Sergio Martin-Alvarez, Debora </a:t>
            </a:r>
            <a:r>
              <a:rPr lang="en-GB" dirty="0" err="1">
                <a:solidFill>
                  <a:srgbClr val="FFFFFF"/>
                </a:solidFill>
                <a:effectLst/>
                <a:latin typeface="Helvetica" pitchFamily="2" charset="0"/>
              </a:rPr>
              <a:t>Sijacki</a:t>
            </a:r>
            <a:r>
              <a:rPr lang="en-GB" dirty="0">
                <a:solidFill>
                  <a:srgbClr val="FFFFFF"/>
                </a:solidFill>
                <a:effectLst/>
                <a:latin typeface="Helvetica" pitchFamily="2" charset="0"/>
              </a:rPr>
              <a:t>, Thibault </a:t>
            </a:r>
            <a:r>
              <a:rPr lang="en-GB" dirty="0" err="1">
                <a:solidFill>
                  <a:srgbClr val="FFFFFF"/>
                </a:solidFill>
                <a:effectLst/>
                <a:latin typeface="Helvetica" pitchFamily="2" charset="0"/>
              </a:rPr>
              <a:t>Garel</a:t>
            </a:r>
            <a:r>
              <a:rPr lang="en-GB" dirty="0">
                <a:solidFill>
                  <a:srgbClr val="FFFFFF"/>
                </a:solidFill>
                <a:effectLst/>
                <a:latin typeface="Helvetica" pitchFamily="2" charset="0"/>
              </a:rPr>
              <a:t>, Callum Witten, Laura Keating</a:t>
            </a:r>
          </a:p>
          <a:p>
            <a:endParaRPr lang="en-GB" dirty="0"/>
          </a:p>
        </p:txBody>
      </p:sp>
      <p:pic>
        <p:nvPicPr>
          <p:cNvPr id="9" name="Picture 8" descr="A logo with a black border&#10;&#10;Description automatically generated">
            <a:extLst>
              <a:ext uri="{FF2B5EF4-FFF2-40B4-BE49-F238E27FC236}">
                <a16:creationId xmlns:a16="http://schemas.microsoft.com/office/drawing/2014/main" id="{FD578C9B-044E-D11A-AD09-D45B11DC996A}"/>
              </a:ext>
            </a:extLst>
          </p:cNvPr>
          <p:cNvPicPr>
            <a:picLocks noChangeAspect="1"/>
          </p:cNvPicPr>
          <p:nvPr/>
        </p:nvPicPr>
        <p:blipFill>
          <a:blip r:embed="rId3"/>
          <a:stretch>
            <a:fillRect/>
          </a:stretch>
        </p:blipFill>
        <p:spPr>
          <a:xfrm>
            <a:off x="1615208" y="5867400"/>
            <a:ext cx="4279900" cy="1295400"/>
          </a:xfrm>
          <a:prstGeom prst="rect">
            <a:avLst/>
          </a:prstGeom>
        </p:spPr>
      </p:pic>
      <p:pic>
        <p:nvPicPr>
          <p:cNvPr id="11" name="Picture 10" descr="A close-up of a line&#10;&#10;Description automatically generated">
            <a:extLst>
              <a:ext uri="{FF2B5EF4-FFF2-40B4-BE49-F238E27FC236}">
                <a16:creationId xmlns:a16="http://schemas.microsoft.com/office/drawing/2014/main" id="{6A3F86BE-2421-889B-F533-023C205B9A81}"/>
              </a:ext>
            </a:extLst>
          </p:cNvPr>
          <p:cNvPicPr>
            <a:picLocks noChangeAspect="1"/>
          </p:cNvPicPr>
          <p:nvPr/>
        </p:nvPicPr>
        <p:blipFill>
          <a:blip r:embed="rId4"/>
          <a:stretch>
            <a:fillRect/>
          </a:stretch>
        </p:blipFill>
        <p:spPr>
          <a:xfrm>
            <a:off x="5579342" y="6172200"/>
            <a:ext cx="2324100" cy="685800"/>
          </a:xfrm>
          <a:prstGeom prst="rect">
            <a:avLst/>
          </a:prstGeom>
        </p:spPr>
      </p:pic>
      <p:pic>
        <p:nvPicPr>
          <p:cNvPr id="13" name="Picture 12" descr="A logo with text on it&#10;&#10;Description automatically generated">
            <a:extLst>
              <a:ext uri="{FF2B5EF4-FFF2-40B4-BE49-F238E27FC236}">
                <a16:creationId xmlns:a16="http://schemas.microsoft.com/office/drawing/2014/main" id="{D7A5C97D-6AD7-EB5B-91C9-4904DD8433A4}"/>
              </a:ext>
            </a:extLst>
          </p:cNvPr>
          <p:cNvPicPr>
            <a:picLocks noChangeAspect="1"/>
          </p:cNvPicPr>
          <p:nvPr/>
        </p:nvPicPr>
        <p:blipFill>
          <a:blip r:embed="rId5"/>
          <a:stretch>
            <a:fillRect/>
          </a:stretch>
        </p:blipFill>
        <p:spPr>
          <a:xfrm>
            <a:off x="7903442" y="5588000"/>
            <a:ext cx="1270000" cy="1270000"/>
          </a:xfrm>
          <a:prstGeom prst="rect">
            <a:avLst/>
          </a:prstGeom>
        </p:spPr>
      </p:pic>
    </p:spTree>
    <p:extLst>
      <p:ext uri="{BB962C8B-B14F-4D97-AF65-F5344CB8AC3E}">
        <p14:creationId xmlns:p14="http://schemas.microsoft.com/office/powerpoint/2010/main" val="163041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84D3B1-805F-8181-41E9-0D9647F61898}"/>
              </a:ext>
            </a:extLst>
          </p:cNvPr>
          <p:cNvSpPr txBox="1"/>
          <p:nvPr/>
        </p:nvSpPr>
        <p:spPr>
          <a:xfrm>
            <a:off x="248266" y="535820"/>
            <a:ext cx="4018934" cy="523220"/>
          </a:xfrm>
          <a:prstGeom prst="rect">
            <a:avLst/>
          </a:prstGeom>
          <a:noFill/>
        </p:spPr>
        <p:txBody>
          <a:bodyPr wrap="square" rtlCol="0">
            <a:spAutoFit/>
          </a:bodyPr>
          <a:lstStyle/>
          <a:p>
            <a:r>
              <a:rPr lang="en-GB" sz="2800" dirty="0">
                <a:solidFill>
                  <a:srgbClr val="FFFFFF"/>
                </a:solidFill>
                <a:effectLst/>
                <a:latin typeface="Helvetica" pitchFamily="2" charset="0"/>
              </a:rPr>
              <a:t>Visibility of high-z LAE</a:t>
            </a:r>
          </a:p>
        </p:txBody>
      </p:sp>
      <p:pic>
        <p:nvPicPr>
          <p:cNvPr id="5" name="Picture 4" descr="A graph of a function&#10;&#10;Description automatically generated with medium confidence">
            <a:extLst>
              <a:ext uri="{FF2B5EF4-FFF2-40B4-BE49-F238E27FC236}">
                <a16:creationId xmlns:a16="http://schemas.microsoft.com/office/drawing/2014/main" id="{5D9058B1-2022-0CD7-A9B3-6DCFD23C2514}"/>
              </a:ext>
            </a:extLst>
          </p:cNvPr>
          <p:cNvPicPr>
            <a:picLocks noChangeAspect="1"/>
          </p:cNvPicPr>
          <p:nvPr/>
        </p:nvPicPr>
        <p:blipFill>
          <a:blip r:embed="rId3"/>
          <a:stretch>
            <a:fillRect/>
          </a:stretch>
        </p:blipFill>
        <p:spPr>
          <a:xfrm>
            <a:off x="0" y="1391089"/>
            <a:ext cx="8534400" cy="2037911"/>
          </a:xfrm>
          <a:prstGeom prst="rect">
            <a:avLst/>
          </a:prstGeom>
        </p:spPr>
      </p:pic>
      <p:pic>
        <p:nvPicPr>
          <p:cNvPr id="7" name="Picture 6" descr="A graph of a graph of a function&#10;&#10;Description automatically generated with medium confidence">
            <a:extLst>
              <a:ext uri="{FF2B5EF4-FFF2-40B4-BE49-F238E27FC236}">
                <a16:creationId xmlns:a16="http://schemas.microsoft.com/office/drawing/2014/main" id="{24367366-F1D0-02F6-5EC0-9D2DE5B3446B}"/>
              </a:ext>
            </a:extLst>
          </p:cNvPr>
          <p:cNvPicPr>
            <a:picLocks noChangeAspect="1"/>
          </p:cNvPicPr>
          <p:nvPr/>
        </p:nvPicPr>
        <p:blipFill>
          <a:blip r:embed="rId4"/>
          <a:stretch>
            <a:fillRect/>
          </a:stretch>
        </p:blipFill>
        <p:spPr>
          <a:xfrm>
            <a:off x="-2458" y="3600311"/>
            <a:ext cx="8534399" cy="2369212"/>
          </a:xfrm>
          <a:prstGeom prst="rect">
            <a:avLst/>
          </a:prstGeom>
        </p:spPr>
      </p:pic>
      <p:sp>
        <p:nvSpPr>
          <p:cNvPr id="9" name="TextBox 8">
            <a:extLst>
              <a:ext uri="{FF2B5EF4-FFF2-40B4-BE49-F238E27FC236}">
                <a16:creationId xmlns:a16="http://schemas.microsoft.com/office/drawing/2014/main" id="{417E4E41-8961-1676-82CE-B2665DE31FD7}"/>
              </a:ext>
            </a:extLst>
          </p:cNvPr>
          <p:cNvSpPr txBox="1"/>
          <p:nvPr/>
        </p:nvSpPr>
        <p:spPr>
          <a:xfrm>
            <a:off x="-2458" y="6140834"/>
            <a:ext cx="1772264" cy="369332"/>
          </a:xfrm>
          <a:prstGeom prst="rect">
            <a:avLst/>
          </a:prstGeom>
          <a:noFill/>
        </p:spPr>
        <p:txBody>
          <a:bodyPr wrap="square">
            <a:spAutoFit/>
          </a:bodyPr>
          <a:lstStyle/>
          <a:p>
            <a:r>
              <a:rPr lang="en-GB" dirty="0">
                <a:solidFill>
                  <a:srgbClr val="FFFFFF"/>
                </a:solidFill>
                <a:effectLst/>
                <a:latin typeface="Helvetica" pitchFamily="2" charset="0"/>
              </a:rPr>
              <a:t>Yuan+ in prep</a:t>
            </a:r>
          </a:p>
        </p:txBody>
      </p:sp>
      <p:sp>
        <p:nvSpPr>
          <p:cNvPr id="11" name="TextBox 10">
            <a:extLst>
              <a:ext uri="{FF2B5EF4-FFF2-40B4-BE49-F238E27FC236}">
                <a16:creationId xmlns:a16="http://schemas.microsoft.com/office/drawing/2014/main" id="{A3EA7635-C574-54D8-4ABE-00C3476352D1}"/>
              </a:ext>
            </a:extLst>
          </p:cNvPr>
          <p:cNvSpPr txBox="1"/>
          <p:nvPr/>
        </p:nvSpPr>
        <p:spPr>
          <a:xfrm>
            <a:off x="8686840" y="1876095"/>
            <a:ext cx="3505160" cy="4093428"/>
          </a:xfrm>
          <a:prstGeom prst="rect">
            <a:avLst/>
          </a:prstGeom>
          <a:noFill/>
        </p:spPr>
        <p:txBody>
          <a:bodyPr wrap="square">
            <a:spAutoFit/>
          </a:bodyPr>
          <a:lstStyle/>
          <a:p>
            <a:pPr marL="285750" indent="-285750">
              <a:buFont typeface="Arial" panose="020B0604020202020204" pitchFamily="34" charset="0"/>
              <a:buChar char="•"/>
            </a:pPr>
            <a:r>
              <a:rPr lang="en-GB" sz="2200" dirty="0">
                <a:solidFill>
                  <a:srgbClr val="FFFFFF"/>
                </a:solidFill>
                <a:effectLst/>
              </a:rPr>
              <a:t>Red peak asymmetric</a:t>
            </a:r>
          </a:p>
          <a:p>
            <a:pPr marL="285750" indent="-285750">
              <a:buFont typeface="Arial" panose="020B0604020202020204" pitchFamily="34" charset="0"/>
              <a:buChar char="•"/>
            </a:pPr>
            <a:endParaRPr lang="en-GB" sz="2200" dirty="0">
              <a:solidFill>
                <a:srgbClr val="FFFFFF"/>
              </a:solidFill>
              <a:effectLst/>
            </a:endParaRPr>
          </a:p>
          <a:p>
            <a:pPr marL="285750" indent="-285750">
              <a:buFont typeface="Arial" panose="020B0604020202020204" pitchFamily="34" charset="0"/>
              <a:buChar char="•"/>
            </a:pPr>
            <a:endParaRPr lang="en-GB" sz="2200" dirty="0">
              <a:solidFill>
                <a:srgbClr val="FFFFFF"/>
              </a:solidFill>
            </a:endParaRPr>
          </a:p>
          <a:p>
            <a:pPr marL="285750" indent="-285750">
              <a:buFont typeface="Arial" panose="020B0604020202020204" pitchFamily="34" charset="0"/>
              <a:buChar char="•"/>
            </a:pPr>
            <a:endParaRPr lang="en-GB" sz="2200" dirty="0">
              <a:solidFill>
                <a:srgbClr val="FFFFFF"/>
              </a:solidFill>
              <a:effectLst/>
            </a:endParaRPr>
          </a:p>
          <a:p>
            <a:endParaRPr lang="en-GB" sz="2200" dirty="0">
              <a:solidFill>
                <a:srgbClr val="FFFFFF"/>
              </a:solidFill>
              <a:effectLst/>
            </a:endParaRPr>
          </a:p>
          <a:p>
            <a:endParaRPr lang="en-GB" sz="2200" dirty="0">
              <a:solidFill>
                <a:srgbClr val="FFFFFF"/>
              </a:solidFill>
              <a:effectLst/>
            </a:endParaRPr>
          </a:p>
          <a:p>
            <a:pPr marL="285750" indent="-285750">
              <a:buFont typeface="Arial" panose="020B0604020202020204" pitchFamily="34" charset="0"/>
              <a:buChar char="•"/>
            </a:pPr>
            <a:r>
              <a:rPr lang="en-GB" sz="2200" dirty="0">
                <a:solidFill>
                  <a:srgbClr val="FFFFFF"/>
                </a:solidFill>
                <a:effectLst/>
              </a:rPr>
              <a:t>Convolve with IGM damping</a:t>
            </a:r>
            <a:r>
              <a:rPr lang="en-GB" sz="2200" dirty="0">
                <a:solidFill>
                  <a:srgbClr val="FFFFFF"/>
                </a:solidFill>
              </a:rPr>
              <a:t> </a:t>
            </a:r>
            <a:r>
              <a:rPr lang="en-GB" sz="2200" dirty="0">
                <a:solidFill>
                  <a:srgbClr val="FFFFFF"/>
                </a:solidFill>
                <a:effectLst/>
              </a:rPr>
              <a:t>wing from the </a:t>
            </a:r>
            <a:r>
              <a:rPr lang="en-GB" sz="2200" dirty="0">
                <a:solidFill>
                  <a:srgbClr val="FFFFFF"/>
                </a:solidFill>
              </a:rPr>
              <a:t>Sherwood-Relic</a:t>
            </a:r>
          </a:p>
          <a:p>
            <a:pPr marL="285750" indent="-285750">
              <a:buFont typeface="Arial" panose="020B0604020202020204" pitchFamily="34" charset="0"/>
              <a:buChar char="•"/>
            </a:pPr>
            <a:r>
              <a:rPr lang="en-GB" sz="2200" dirty="0">
                <a:solidFill>
                  <a:srgbClr val="FFFFFF"/>
                </a:solidFill>
                <a:effectLst/>
              </a:rPr>
              <a:t>Three IGM transmission levels</a:t>
            </a:r>
          </a:p>
          <a:p>
            <a:endParaRPr lang="en-GB" dirty="0">
              <a:solidFill>
                <a:srgbClr val="FFFFFF"/>
              </a:solidFill>
              <a:effectLst/>
              <a:latin typeface="Helvetica" pitchFamily="2" charset="0"/>
            </a:endParaRPr>
          </a:p>
        </p:txBody>
      </p:sp>
    </p:spTree>
    <p:extLst>
      <p:ext uri="{BB962C8B-B14F-4D97-AF65-F5344CB8AC3E}">
        <p14:creationId xmlns:p14="http://schemas.microsoft.com/office/powerpoint/2010/main" val="215320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showing different colored lines&#10;&#10;Description automatically generated">
            <a:extLst>
              <a:ext uri="{FF2B5EF4-FFF2-40B4-BE49-F238E27FC236}">
                <a16:creationId xmlns:a16="http://schemas.microsoft.com/office/drawing/2014/main" id="{B7150B87-C863-B146-1EBE-65210BFBBCD9}"/>
              </a:ext>
            </a:extLst>
          </p:cNvPr>
          <p:cNvPicPr>
            <a:picLocks noGrp="1" noChangeAspect="1"/>
          </p:cNvPicPr>
          <p:nvPr>
            <p:ph idx="1"/>
          </p:nvPr>
        </p:nvPicPr>
        <p:blipFill>
          <a:blip r:embed="rId3"/>
          <a:stretch>
            <a:fillRect/>
          </a:stretch>
        </p:blipFill>
        <p:spPr>
          <a:xfrm>
            <a:off x="3151412" y="2312895"/>
            <a:ext cx="9040587" cy="1269479"/>
          </a:xfrm>
        </p:spPr>
      </p:pic>
      <p:sp>
        <p:nvSpPr>
          <p:cNvPr id="4" name="TextBox 3">
            <a:extLst>
              <a:ext uri="{FF2B5EF4-FFF2-40B4-BE49-F238E27FC236}">
                <a16:creationId xmlns:a16="http://schemas.microsoft.com/office/drawing/2014/main" id="{7584D3B1-805F-8181-41E9-0D9647F61898}"/>
              </a:ext>
            </a:extLst>
          </p:cNvPr>
          <p:cNvSpPr txBox="1"/>
          <p:nvPr/>
        </p:nvSpPr>
        <p:spPr>
          <a:xfrm>
            <a:off x="521110" y="120006"/>
            <a:ext cx="9639299" cy="523220"/>
          </a:xfrm>
          <a:prstGeom prst="rect">
            <a:avLst/>
          </a:prstGeom>
          <a:noFill/>
        </p:spPr>
        <p:txBody>
          <a:bodyPr wrap="square" rtlCol="0">
            <a:spAutoFit/>
          </a:bodyPr>
          <a:lstStyle/>
          <a:p>
            <a:r>
              <a:rPr lang="en-GB" sz="2800" dirty="0">
                <a:solidFill>
                  <a:srgbClr val="FFFFFF"/>
                </a:solidFill>
                <a:latin typeface="Helvetica" pitchFamily="2" charset="0"/>
              </a:rPr>
              <a:t>Time</a:t>
            </a:r>
            <a:r>
              <a:rPr lang="en-GB" sz="2800" dirty="0">
                <a:solidFill>
                  <a:srgbClr val="FFFFFF"/>
                </a:solidFill>
                <a:effectLst/>
                <a:latin typeface="Helvetica" pitchFamily="2" charset="0"/>
              </a:rPr>
              <a:t> evolution of the (“intrinsic”) galactic Ly𝛼 properties</a:t>
            </a:r>
          </a:p>
        </p:txBody>
      </p:sp>
      <p:pic>
        <p:nvPicPr>
          <p:cNvPr id="2" name="Picture 1">
            <a:extLst>
              <a:ext uri="{FF2B5EF4-FFF2-40B4-BE49-F238E27FC236}">
                <a16:creationId xmlns:a16="http://schemas.microsoft.com/office/drawing/2014/main" id="{67026FD3-9588-BD67-20E6-09619F21CBD7}"/>
              </a:ext>
            </a:extLst>
          </p:cNvPr>
          <p:cNvPicPr>
            <a:picLocks noChangeAspect="1"/>
          </p:cNvPicPr>
          <p:nvPr/>
        </p:nvPicPr>
        <p:blipFill>
          <a:blip r:embed="rId4"/>
          <a:stretch>
            <a:fillRect/>
          </a:stretch>
        </p:blipFill>
        <p:spPr>
          <a:xfrm>
            <a:off x="3151412" y="643226"/>
            <a:ext cx="9040588" cy="1657839"/>
          </a:xfrm>
          <a:prstGeom prst="rect">
            <a:avLst/>
          </a:prstGeom>
        </p:spPr>
      </p:pic>
      <p:pic>
        <p:nvPicPr>
          <p:cNvPr id="9" name="Picture 8" descr="A colorful lines on a white background&#10;&#10;Description automatically generated">
            <a:extLst>
              <a:ext uri="{FF2B5EF4-FFF2-40B4-BE49-F238E27FC236}">
                <a16:creationId xmlns:a16="http://schemas.microsoft.com/office/drawing/2014/main" id="{3D5E9277-5604-DCAB-FF0C-CA7AD22B71C6}"/>
              </a:ext>
            </a:extLst>
          </p:cNvPr>
          <p:cNvPicPr>
            <a:picLocks noChangeAspect="1"/>
          </p:cNvPicPr>
          <p:nvPr/>
        </p:nvPicPr>
        <p:blipFill>
          <a:blip r:embed="rId5"/>
          <a:stretch>
            <a:fillRect/>
          </a:stretch>
        </p:blipFill>
        <p:spPr>
          <a:xfrm>
            <a:off x="3151414" y="3582374"/>
            <a:ext cx="9040586" cy="1269479"/>
          </a:xfrm>
          <a:prstGeom prst="rect">
            <a:avLst/>
          </a:prstGeom>
        </p:spPr>
      </p:pic>
      <p:sp>
        <p:nvSpPr>
          <p:cNvPr id="10" name="TextBox 9">
            <a:extLst>
              <a:ext uri="{FF2B5EF4-FFF2-40B4-BE49-F238E27FC236}">
                <a16:creationId xmlns:a16="http://schemas.microsoft.com/office/drawing/2014/main" id="{4AA135DC-C23D-6B7A-215D-4857C79EC226}"/>
              </a:ext>
            </a:extLst>
          </p:cNvPr>
          <p:cNvSpPr txBox="1"/>
          <p:nvPr/>
        </p:nvSpPr>
        <p:spPr>
          <a:xfrm>
            <a:off x="1379148" y="4466184"/>
            <a:ext cx="1618885" cy="369332"/>
          </a:xfrm>
          <a:prstGeom prst="rect">
            <a:avLst/>
          </a:prstGeom>
          <a:noFill/>
        </p:spPr>
        <p:txBody>
          <a:bodyPr wrap="square">
            <a:spAutoFit/>
          </a:bodyPr>
          <a:lstStyle/>
          <a:p>
            <a:r>
              <a:rPr lang="en-GB" dirty="0">
                <a:solidFill>
                  <a:srgbClr val="FFFFFF"/>
                </a:solidFill>
                <a:effectLst/>
                <a:latin typeface="Helvetica" pitchFamily="2" charset="0"/>
              </a:rPr>
              <a:t>Yuan+ in prep</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0687A2B-E3F1-7836-9921-69A7D52F6A78}"/>
                  </a:ext>
                </a:extLst>
              </p:cNvPr>
              <p:cNvSpPr txBox="1"/>
              <p:nvPr/>
            </p:nvSpPr>
            <p:spPr>
              <a:xfrm>
                <a:off x="521110" y="5269768"/>
                <a:ext cx="9747152" cy="457561"/>
              </a:xfrm>
              <a:prstGeom prst="rect">
                <a:avLst/>
              </a:prstGeom>
              <a:noFill/>
            </p:spPr>
            <p:txBody>
              <a:bodyPr wrap="square" rtlCol="0">
                <a:spAutoFit/>
              </a:bodyPr>
              <a:lstStyle/>
              <a:p>
                <a:pPr marL="285750" indent="-285750">
                  <a:buFont typeface="Arial" panose="020B0604020202020204" pitchFamily="34" charset="0"/>
                  <a:buChar char="•"/>
                </a:pPr>
                <a:r>
                  <a:rPr lang="en-GB" sz="2200" dirty="0"/>
                  <a:t>Two CR runs have more </a:t>
                </a:r>
                <a:r>
                  <a:rPr lang="en-GB" sz="2200" dirty="0" err="1"/>
                  <a:t>bursty</a:t>
                </a:r>
                <a:r>
                  <a:rPr lang="en-GB" sz="2200" dirty="0"/>
                  <a:t> SFH, higher ISM scattered </a:t>
                </a:r>
                <a14:m>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panose="02040503050406030204" pitchFamily="18" charset="0"/>
                          </a:rPr>
                          <m:t>𝐿</m:t>
                        </m:r>
                      </m:e>
                      <m:sub>
                        <m:r>
                          <a:rPr lang="en-GB" sz="2200" b="0" i="1" smtClean="0">
                            <a:latin typeface="Cambria Math" panose="02040503050406030204" pitchFamily="18" charset="0"/>
                          </a:rPr>
                          <m:t>𝐿𝑦</m:t>
                        </m:r>
                        <m:r>
                          <a:rPr lang="en-GB" sz="2200" b="0" i="1" smtClean="0">
                            <a:latin typeface="Cambria Math" panose="02040503050406030204" pitchFamily="18" charset="0"/>
                          </a:rPr>
                          <m:t>𝛼</m:t>
                        </m:r>
                      </m:sub>
                    </m:sSub>
                  </m:oMath>
                </a14:m>
                <a:r>
                  <a:rPr lang="en-GB" sz="2200" dirty="0"/>
                  <a:t>, and lower </a:t>
                </a:r>
                <a14:m>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panose="02040503050406030204" pitchFamily="18" charset="0"/>
                          </a:rPr>
                          <m:t>𝑣</m:t>
                        </m:r>
                      </m:e>
                      <m:sub>
                        <m:r>
                          <a:rPr lang="en-GB" sz="2200" b="0" i="1" smtClean="0">
                            <a:latin typeface="Cambria Math" panose="02040503050406030204" pitchFamily="18" charset="0"/>
                          </a:rPr>
                          <m:t>𝑟𝑒𝑑</m:t>
                        </m:r>
                      </m:sub>
                    </m:sSub>
                  </m:oMath>
                </a14:m>
                <a:r>
                  <a:rPr lang="en-GB" sz="2200" dirty="0"/>
                  <a:t> </a:t>
                </a:r>
              </a:p>
            </p:txBody>
          </p:sp>
        </mc:Choice>
        <mc:Fallback xmlns="">
          <p:sp>
            <p:nvSpPr>
              <p:cNvPr id="11" name="TextBox 10">
                <a:extLst>
                  <a:ext uri="{FF2B5EF4-FFF2-40B4-BE49-F238E27FC236}">
                    <a16:creationId xmlns:a16="http://schemas.microsoft.com/office/drawing/2014/main" id="{F0687A2B-E3F1-7836-9921-69A7D52F6A78}"/>
                  </a:ext>
                </a:extLst>
              </p:cNvPr>
              <p:cNvSpPr txBox="1">
                <a:spLocks noRot="1" noChangeAspect="1" noMove="1" noResize="1" noEditPoints="1" noAdjustHandles="1" noChangeArrowheads="1" noChangeShapeType="1" noTextEdit="1"/>
              </p:cNvSpPr>
              <p:nvPr/>
            </p:nvSpPr>
            <p:spPr>
              <a:xfrm>
                <a:off x="521110" y="5269768"/>
                <a:ext cx="9747152" cy="457561"/>
              </a:xfrm>
              <a:prstGeom prst="rect">
                <a:avLst/>
              </a:prstGeom>
              <a:blipFill>
                <a:blip r:embed="rId6"/>
                <a:stretch>
                  <a:fillRect l="-650" t="-7895" b="-18421"/>
                </a:stretch>
              </a:blipFill>
            </p:spPr>
            <p:txBody>
              <a:bodyPr/>
              <a:lstStyle/>
              <a:p>
                <a:r>
                  <a:rPr lang="en-GB">
                    <a:noFill/>
                  </a:rPr>
                  <a:t> </a:t>
                </a:r>
              </a:p>
            </p:txBody>
          </p:sp>
        </mc:Fallback>
      </mc:AlternateContent>
    </p:spTree>
    <p:extLst>
      <p:ext uri="{BB962C8B-B14F-4D97-AF65-F5344CB8AC3E}">
        <p14:creationId xmlns:p14="http://schemas.microsoft.com/office/powerpoint/2010/main" val="1611384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9F8E4D-7983-8308-104B-F91DD87D5F73}"/>
                  </a:ext>
                </a:extLst>
              </p:cNvPr>
              <p:cNvSpPr>
                <a:spLocks noGrp="1"/>
              </p:cNvSpPr>
              <p:nvPr>
                <p:ph idx="1"/>
              </p:nvPr>
            </p:nvSpPr>
            <p:spPr>
              <a:xfrm>
                <a:off x="686249" y="766046"/>
                <a:ext cx="10466293" cy="1364176"/>
              </a:xfrm>
            </p:spPr>
            <p:txBody>
              <a:bodyPr>
                <a:normAutofit/>
              </a:bodyPr>
              <a:lstStyle/>
              <a:p>
                <a:r>
                  <a:rPr lang="en-GB" sz="2400" dirty="0">
                    <a:latin typeface="Calibri" panose="020F0502020204030204" pitchFamily="34" charset="0"/>
                    <a:ea typeface="DengXian" panose="02010600030101010101" pitchFamily="2" charset="-122"/>
                    <a:cs typeface="Times New Roman" panose="02020603050405020304" pitchFamily="18" charset="0"/>
                  </a:rPr>
                  <a:t>Reproduce the correlation </a:t>
                </a:r>
                <a14:m>
                  <m:oMath xmlns:m="http://schemas.openxmlformats.org/officeDocument/2006/math">
                    <m:sSub>
                      <m:sSubPr>
                        <m:ctrlPr>
                          <a:rPr lang="en-GB" sz="24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GB" sz="2400" b="0" i="1" smtClean="0">
                            <a:latin typeface="Cambria Math" panose="02040503050406030204" pitchFamily="18" charset="0"/>
                            <a:ea typeface="DengXian" panose="02010600030101010101" pitchFamily="2" charset="-122"/>
                            <a:cs typeface="Times New Roman" panose="02020603050405020304" pitchFamily="18" charset="0"/>
                          </a:rPr>
                          <m:t>𝑓</m:t>
                        </m:r>
                      </m:e>
                      <m:sub>
                        <m:r>
                          <a:rPr lang="en-GB" sz="2400" b="0" i="1" smtClean="0">
                            <a:latin typeface="Cambria Math" panose="02040503050406030204" pitchFamily="18" charset="0"/>
                            <a:ea typeface="DengXian" panose="02010600030101010101" pitchFamily="2" charset="-122"/>
                            <a:cs typeface="Times New Roman" panose="02020603050405020304" pitchFamily="18" charset="0"/>
                          </a:rPr>
                          <m:t>𝑒𝑠𝑐</m:t>
                        </m:r>
                        <m:r>
                          <a:rPr lang="en-GB" sz="2400" b="0" i="1" smtClean="0">
                            <a:latin typeface="Cambria Math" panose="02040503050406030204" pitchFamily="18" charset="0"/>
                            <a:ea typeface="DengXian" panose="02010600030101010101" pitchFamily="2" charset="-122"/>
                            <a:cs typeface="Times New Roman" panose="02020603050405020304" pitchFamily="18" charset="0"/>
                          </a:rPr>
                          <m:t>, </m:t>
                        </m:r>
                        <m:r>
                          <a:rPr lang="en-GB" sz="2400" b="0" i="1" smtClean="0">
                            <a:latin typeface="Cambria Math" panose="02040503050406030204" pitchFamily="18" charset="0"/>
                            <a:ea typeface="DengXian" panose="02010600030101010101" pitchFamily="2" charset="-122"/>
                            <a:cs typeface="Times New Roman" panose="02020603050405020304" pitchFamily="18" charset="0"/>
                          </a:rPr>
                          <m:t>𝐿𝑦</m:t>
                        </m:r>
                        <m:r>
                          <a:rPr lang="en-GB" sz="2400" b="0" i="1" smtClean="0">
                            <a:latin typeface="Cambria Math" panose="02040503050406030204" pitchFamily="18" charset="0"/>
                            <a:ea typeface="DengXian" panose="02010600030101010101" pitchFamily="2" charset="-122"/>
                            <a:cs typeface="Times New Roman" panose="02020603050405020304" pitchFamily="18" charset="0"/>
                          </a:rPr>
                          <m:t>𝛼</m:t>
                        </m:r>
                      </m:sub>
                    </m:sSub>
                  </m:oMath>
                </a14:m>
                <a:r>
                  <a:rPr lang="en-GB" sz="2400" dirty="0">
                    <a:latin typeface="Calibri" panose="020F0502020204030204" pitchFamily="34" charset="0"/>
                    <a:ea typeface="DengXian" panose="02010600030101010101" pitchFamily="2" charset="-122"/>
                    <a:cs typeface="Times New Roman" panose="02020603050405020304" pitchFamily="18" charset="0"/>
                  </a:rPr>
                  <a:t> - </a:t>
                </a:r>
                <a14:m>
                  <m:oMath xmlns:m="http://schemas.openxmlformats.org/officeDocument/2006/math">
                    <m:sSub>
                      <m:sSubPr>
                        <m:ctrlPr>
                          <a:rPr lang="en-GB" sz="24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GB" sz="2400" b="0" i="1" smtClean="0">
                            <a:latin typeface="Cambria Math" panose="02040503050406030204" pitchFamily="18" charset="0"/>
                            <a:ea typeface="DengXian" panose="02010600030101010101" pitchFamily="2" charset="-122"/>
                            <a:cs typeface="Times New Roman" panose="02020603050405020304" pitchFamily="18" charset="0"/>
                          </a:rPr>
                          <m:t>𝑣</m:t>
                        </m:r>
                      </m:e>
                      <m:sub>
                        <m:r>
                          <a:rPr lang="en-GB" sz="2400" b="0" i="1" smtClean="0">
                            <a:latin typeface="Cambria Math" panose="02040503050406030204" pitchFamily="18" charset="0"/>
                            <a:ea typeface="DengXian" panose="02010600030101010101" pitchFamily="2" charset="-122"/>
                            <a:cs typeface="Times New Roman" panose="02020603050405020304" pitchFamily="18" charset="0"/>
                          </a:rPr>
                          <m:t>𝑟𝑒𝑑</m:t>
                        </m:r>
                      </m:sub>
                    </m:sSub>
                  </m:oMath>
                </a14:m>
                <a:r>
                  <a:rPr lang="en-GB" sz="2400" dirty="0">
                    <a:latin typeface="Calibri" panose="020F0502020204030204" pitchFamily="34" charset="0"/>
                    <a:ea typeface="DengXian" panose="02010600030101010101" pitchFamily="2" charset="-122"/>
                    <a:cs typeface="Times New Roman" panose="02020603050405020304" pitchFamily="18" charset="0"/>
                  </a:rPr>
                  <a:t>, as well as </a:t>
                </a:r>
                <a14:m>
                  <m:oMath xmlns:m="http://schemas.openxmlformats.org/officeDocument/2006/math">
                    <m:sSub>
                      <m:sSubPr>
                        <m:ctrlPr>
                          <a:rPr lang="en-GB"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𝑓</m:t>
                        </m:r>
                      </m:e>
                      <m:sub>
                        <m:r>
                          <a:rPr lang="en-GB" sz="2400" i="1">
                            <a:latin typeface="Cambria Math" panose="02040503050406030204" pitchFamily="18" charset="0"/>
                            <a:ea typeface="DengXian" panose="02010600030101010101" pitchFamily="2" charset="-122"/>
                            <a:cs typeface="Times New Roman" panose="02020603050405020304" pitchFamily="18" charset="0"/>
                          </a:rPr>
                          <m:t>𝑒𝑠𝑐</m:t>
                        </m:r>
                        <m:r>
                          <a:rPr lang="en-GB" sz="2400" i="1">
                            <a:latin typeface="Cambria Math" panose="02040503050406030204" pitchFamily="18" charset="0"/>
                            <a:ea typeface="DengXian" panose="02010600030101010101" pitchFamily="2" charset="-122"/>
                            <a:cs typeface="Times New Roman" panose="02020603050405020304" pitchFamily="18" charset="0"/>
                          </a:rPr>
                          <m:t>, </m:t>
                        </m:r>
                        <m:r>
                          <a:rPr lang="en-GB" sz="2400" i="1">
                            <a:latin typeface="Cambria Math" panose="02040503050406030204" pitchFamily="18" charset="0"/>
                            <a:ea typeface="DengXian" panose="02010600030101010101" pitchFamily="2" charset="-122"/>
                            <a:cs typeface="Times New Roman" panose="02020603050405020304" pitchFamily="18" charset="0"/>
                          </a:rPr>
                          <m:t>𝐿𝑦</m:t>
                        </m:r>
                        <m:r>
                          <a:rPr lang="en-GB" sz="2400" i="1">
                            <a:latin typeface="Cambria Math" panose="02040503050406030204" pitchFamily="18" charset="0"/>
                            <a:ea typeface="DengXian" panose="02010600030101010101" pitchFamily="2" charset="-122"/>
                            <a:cs typeface="Times New Roman" panose="02020603050405020304" pitchFamily="18" charset="0"/>
                          </a:rPr>
                          <m:t>𝛼</m:t>
                        </m:r>
                      </m:sub>
                    </m:sSub>
                  </m:oMath>
                </a14:m>
                <a:r>
                  <a:rPr lang="en-GB" sz="2400" dirty="0">
                    <a:latin typeface="Calibri" panose="020F0502020204030204" pitchFamily="34" charset="0"/>
                    <a:ea typeface="DengXian" panose="02010600030101010101" pitchFamily="2" charset="-122"/>
                    <a:cs typeface="Times New Roman" panose="02020603050405020304" pitchFamily="18" charset="0"/>
                  </a:rPr>
                  <a:t> - EW</a:t>
                </a:r>
                <a:endParaRPr lang="en-GB" sz="2200" dirty="0">
                  <a:solidFill>
                    <a:srgbClr val="FFFFFF"/>
                  </a:solidFill>
                  <a:effectLst/>
                </a:endParaRPr>
              </a:p>
              <a:p>
                <a:r>
                  <a:rPr lang="en-GB" sz="2200" dirty="0">
                    <a:solidFill>
                      <a:srgbClr val="FFFFFF"/>
                    </a:solidFill>
                    <a:effectLst/>
                  </a:rPr>
                  <a:t>IGM transmission from patchy reionization is the main driver of these correlations</a:t>
                </a:r>
              </a:p>
            </p:txBody>
          </p:sp>
        </mc:Choice>
        <mc:Fallback xmlns="">
          <p:sp>
            <p:nvSpPr>
              <p:cNvPr id="3" name="Content Placeholder 2">
                <a:extLst>
                  <a:ext uri="{FF2B5EF4-FFF2-40B4-BE49-F238E27FC236}">
                    <a16:creationId xmlns:a16="http://schemas.microsoft.com/office/drawing/2014/main" id="{FC9F8E4D-7983-8308-104B-F91DD87D5F73}"/>
                  </a:ext>
                </a:extLst>
              </p:cNvPr>
              <p:cNvSpPr>
                <a:spLocks noGrp="1" noRot="1" noChangeAspect="1" noMove="1" noResize="1" noEditPoints="1" noAdjustHandles="1" noChangeArrowheads="1" noChangeShapeType="1" noTextEdit="1"/>
              </p:cNvSpPr>
              <p:nvPr>
                <p:ph idx="1"/>
              </p:nvPr>
            </p:nvSpPr>
            <p:spPr>
              <a:xfrm>
                <a:off x="686249" y="766046"/>
                <a:ext cx="10466293" cy="1364176"/>
              </a:xfrm>
              <a:blipFill>
                <a:blip r:embed="rId3"/>
                <a:stretch>
                  <a:fillRect l="-850"/>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7584D3B1-805F-8181-41E9-0D9647F61898}"/>
              </a:ext>
            </a:extLst>
          </p:cNvPr>
          <p:cNvSpPr txBox="1"/>
          <p:nvPr/>
        </p:nvSpPr>
        <p:spPr>
          <a:xfrm>
            <a:off x="686249" y="184666"/>
            <a:ext cx="8885902" cy="523220"/>
          </a:xfrm>
          <a:prstGeom prst="rect">
            <a:avLst/>
          </a:prstGeom>
          <a:noFill/>
        </p:spPr>
        <p:txBody>
          <a:bodyPr wrap="square" rtlCol="0">
            <a:spAutoFit/>
          </a:bodyPr>
          <a:lstStyle/>
          <a:p>
            <a:r>
              <a:rPr lang="en-GB" sz="2800" dirty="0">
                <a:solidFill>
                  <a:srgbClr val="FFFFFF"/>
                </a:solidFill>
                <a:effectLst/>
                <a:latin typeface="Helvetica" pitchFamily="2" charset="0"/>
              </a:rPr>
              <a:t>Decipher Ly𝛼 escape</a:t>
            </a:r>
          </a:p>
        </p:txBody>
      </p:sp>
      <p:pic>
        <p:nvPicPr>
          <p:cNvPr id="5" name="Picture 4" descr="A graph of a graph showing a number of different colored dots&#10;&#10;Description automatically generated with medium confidence">
            <a:extLst>
              <a:ext uri="{FF2B5EF4-FFF2-40B4-BE49-F238E27FC236}">
                <a16:creationId xmlns:a16="http://schemas.microsoft.com/office/drawing/2014/main" id="{DD311C64-4908-3932-9D9E-7C5C597A840C}"/>
              </a:ext>
            </a:extLst>
          </p:cNvPr>
          <p:cNvPicPr>
            <a:picLocks noChangeAspect="1"/>
          </p:cNvPicPr>
          <p:nvPr/>
        </p:nvPicPr>
        <p:blipFill>
          <a:blip r:embed="rId4"/>
          <a:stretch>
            <a:fillRect/>
          </a:stretch>
        </p:blipFill>
        <p:spPr>
          <a:xfrm>
            <a:off x="1670538" y="2188383"/>
            <a:ext cx="8497717" cy="4115619"/>
          </a:xfrm>
          <a:prstGeom prst="rect">
            <a:avLst/>
          </a:prstGeom>
        </p:spPr>
      </p:pic>
      <p:sp>
        <p:nvSpPr>
          <p:cNvPr id="6" name="TextBox 5">
            <a:extLst>
              <a:ext uri="{FF2B5EF4-FFF2-40B4-BE49-F238E27FC236}">
                <a16:creationId xmlns:a16="http://schemas.microsoft.com/office/drawing/2014/main" id="{9F6616AF-A3D8-B030-6734-67DB4EC9A7F1}"/>
              </a:ext>
            </a:extLst>
          </p:cNvPr>
          <p:cNvSpPr txBox="1"/>
          <p:nvPr/>
        </p:nvSpPr>
        <p:spPr>
          <a:xfrm>
            <a:off x="1670538" y="6304002"/>
            <a:ext cx="1772264" cy="369332"/>
          </a:xfrm>
          <a:prstGeom prst="rect">
            <a:avLst/>
          </a:prstGeom>
          <a:noFill/>
        </p:spPr>
        <p:txBody>
          <a:bodyPr wrap="square">
            <a:spAutoFit/>
          </a:bodyPr>
          <a:lstStyle/>
          <a:p>
            <a:r>
              <a:rPr lang="en-GB" dirty="0">
                <a:solidFill>
                  <a:srgbClr val="FFFFFF"/>
                </a:solidFill>
                <a:effectLst/>
                <a:latin typeface="Helvetica" pitchFamily="2" charset="0"/>
              </a:rPr>
              <a:t>Yuan+ in prep</a:t>
            </a:r>
          </a:p>
        </p:txBody>
      </p:sp>
    </p:spTree>
    <p:extLst>
      <p:ext uri="{BB962C8B-B14F-4D97-AF65-F5344CB8AC3E}">
        <p14:creationId xmlns:p14="http://schemas.microsoft.com/office/powerpoint/2010/main" val="230608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9F8E4D-7983-8308-104B-F91DD87D5F73}"/>
              </a:ext>
            </a:extLst>
          </p:cNvPr>
          <p:cNvSpPr>
            <a:spLocks noGrp="1"/>
          </p:cNvSpPr>
          <p:nvPr>
            <p:ph idx="1"/>
          </p:nvPr>
        </p:nvSpPr>
        <p:spPr>
          <a:xfrm>
            <a:off x="685801" y="1578078"/>
            <a:ext cx="10131425" cy="4776242"/>
          </a:xfrm>
        </p:spPr>
        <p:txBody>
          <a:bodyPr>
            <a:normAutofit lnSpcReduction="10000"/>
          </a:bodyPr>
          <a:lstStyle/>
          <a:p>
            <a:r>
              <a:rPr lang="en-GB" sz="2200" dirty="0">
                <a:solidFill>
                  <a:srgbClr val="FFFFFF"/>
                </a:solidFill>
                <a:effectLst/>
                <a:latin typeface="Helvetica" pitchFamily="2" charset="0"/>
              </a:rPr>
              <a:t>Ly𝛼 probe feedback-regulated LyC escape:</a:t>
            </a:r>
          </a:p>
          <a:p>
            <a:pPr lvl="1"/>
            <a:r>
              <a:rPr lang="en-GB" sz="2200" dirty="0">
                <a:solidFill>
                  <a:srgbClr val="FFFFFF"/>
                </a:solidFill>
                <a:effectLst/>
                <a:latin typeface="Helvetica" pitchFamily="2" charset="0"/>
              </a:rPr>
              <a:t>Different simulated physics have a huge impact on Ly𝛼 and LyC observables.</a:t>
            </a:r>
          </a:p>
          <a:p>
            <a:pPr lvl="1"/>
            <a:r>
              <a:rPr lang="en-GB" sz="2200" dirty="0">
                <a:solidFill>
                  <a:srgbClr val="FFFFFF"/>
                </a:solidFill>
                <a:effectLst/>
                <a:latin typeface="Helvetica" pitchFamily="2" charset="0"/>
              </a:rPr>
              <a:t>Different simulation runs span universal relations in the Ly𝛼 - LyC parameter space, suggesting that LyC can be inferred from Ly𝛼.</a:t>
            </a:r>
          </a:p>
          <a:p>
            <a:r>
              <a:rPr lang="en-GB" sz="2200" dirty="0">
                <a:solidFill>
                  <a:srgbClr val="FFFFFF"/>
                </a:solidFill>
                <a:effectLst/>
                <a:latin typeface="Helvetica" pitchFamily="2" charset="0"/>
              </a:rPr>
              <a:t>Galaxy merger as an origin of LAE:</a:t>
            </a:r>
            <a:endParaRPr lang="en-GB" sz="2200" dirty="0">
              <a:solidFill>
                <a:srgbClr val="FFFFFF"/>
              </a:solidFill>
              <a:latin typeface="Helvetica" pitchFamily="2" charset="0"/>
            </a:endParaRPr>
          </a:p>
          <a:p>
            <a:pPr lvl="1"/>
            <a:r>
              <a:rPr lang="en-GB" sz="2200" dirty="0">
                <a:solidFill>
                  <a:srgbClr val="FFFFFF"/>
                </a:solidFill>
                <a:effectLst/>
                <a:latin typeface="Helvetica" pitchFamily="2" charset="0"/>
              </a:rPr>
              <a:t>Galaxies with frequent mergers have very </a:t>
            </a:r>
            <a:r>
              <a:rPr lang="en-GB" sz="2200" dirty="0" err="1">
                <a:solidFill>
                  <a:srgbClr val="FFFFFF"/>
                </a:solidFill>
                <a:effectLst/>
                <a:latin typeface="Helvetica" pitchFamily="2" charset="0"/>
              </a:rPr>
              <a:t>bursty</a:t>
            </a:r>
            <a:r>
              <a:rPr lang="en-GB" sz="2200" dirty="0">
                <a:solidFill>
                  <a:srgbClr val="FFFFFF"/>
                </a:solidFill>
                <a:effectLst/>
                <a:latin typeface="Helvetica" pitchFamily="2" charset="0"/>
              </a:rPr>
              <a:t> star formation histories that drive</a:t>
            </a:r>
            <a:r>
              <a:rPr lang="en-GB" sz="2200" dirty="0">
                <a:solidFill>
                  <a:srgbClr val="FFFFFF"/>
                </a:solidFill>
                <a:latin typeface="Helvetica" pitchFamily="2" charset="0"/>
              </a:rPr>
              <a:t> </a:t>
            </a:r>
            <a:r>
              <a:rPr lang="en-GB" sz="2200" dirty="0">
                <a:solidFill>
                  <a:srgbClr val="FFFFFF"/>
                </a:solidFill>
                <a:effectLst/>
                <a:latin typeface="Helvetica" pitchFamily="2" charset="0"/>
              </a:rPr>
              <a:t>episodes of high intrinsic Ly</a:t>
            </a:r>
            <a:r>
              <a:rPr lang="el-GR" sz="2200" dirty="0">
                <a:solidFill>
                  <a:srgbClr val="FFFFFF"/>
                </a:solidFill>
                <a:effectLst/>
                <a:latin typeface="Helvetica" pitchFamily="2" charset="0"/>
              </a:rPr>
              <a:t>α </a:t>
            </a:r>
            <a:r>
              <a:rPr lang="en-GB" sz="2200" dirty="0">
                <a:solidFill>
                  <a:srgbClr val="FFFFFF"/>
                </a:solidFill>
                <a:effectLst/>
                <a:latin typeface="Helvetica" pitchFamily="2" charset="0"/>
              </a:rPr>
              <a:t>emission and facilitate the escape of Ly</a:t>
            </a:r>
            <a:r>
              <a:rPr lang="el-GR" sz="2200" dirty="0">
                <a:solidFill>
                  <a:srgbClr val="FFFFFF"/>
                </a:solidFill>
                <a:effectLst/>
                <a:latin typeface="Helvetica" pitchFamily="2" charset="0"/>
              </a:rPr>
              <a:t>α </a:t>
            </a:r>
            <a:r>
              <a:rPr lang="en-GB" sz="2200" dirty="0">
                <a:solidFill>
                  <a:srgbClr val="FFFFFF"/>
                </a:solidFill>
                <a:effectLst/>
                <a:latin typeface="Helvetica" pitchFamily="2" charset="0"/>
              </a:rPr>
              <a:t>photons along channels cleared of neutral gas.</a:t>
            </a:r>
          </a:p>
          <a:p>
            <a:r>
              <a:rPr lang="en-GB" sz="2200" dirty="0">
                <a:solidFill>
                  <a:srgbClr val="FFFFFF"/>
                </a:solidFill>
                <a:effectLst/>
                <a:latin typeface="Helvetica" pitchFamily="2" charset="0"/>
              </a:rPr>
              <a:t>Visibility of high-z LAE:</a:t>
            </a:r>
            <a:endParaRPr lang="en-GB" sz="2200" dirty="0">
              <a:solidFill>
                <a:srgbClr val="FFFFFF"/>
              </a:solidFill>
              <a:latin typeface="Helvetica" pitchFamily="2" charset="0"/>
            </a:endParaRPr>
          </a:p>
          <a:p>
            <a:pPr lvl="1"/>
            <a:r>
              <a:rPr lang="en-GB" sz="2200" dirty="0">
                <a:solidFill>
                  <a:srgbClr val="FFFFFF"/>
                </a:solidFill>
                <a:effectLst/>
                <a:latin typeface="Helvetica" pitchFamily="2" charset="0"/>
              </a:rPr>
              <a:t>The galaxy merger cycle strongly modulates the galactic Ly𝛼 signatures, which all also</a:t>
            </a:r>
            <a:r>
              <a:rPr lang="en-GB" sz="2200" dirty="0">
                <a:solidFill>
                  <a:srgbClr val="FFFFFF"/>
                </a:solidFill>
                <a:latin typeface="Helvetica" pitchFamily="2" charset="0"/>
              </a:rPr>
              <a:t> </a:t>
            </a:r>
            <a:r>
              <a:rPr lang="en-GB" sz="2200" dirty="0">
                <a:solidFill>
                  <a:srgbClr val="FFFFFF"/>
                </a:solidFill>
                <a:effectLst/>
                <a:latin typeface="Helvetica" pitchFamily="2" charset="0"/>
              </a:rPr>
              <a:t>strongly vary with viewing angle.</a:t>
            </a:r>
          </a:p>
          <a:p>
            <a:endParaRPr lang="en-GB" dirty="0"/>
          </a:p>
        </p:txBody>
      </p:sp>
      <p:sp>
        <p:nvSpPr>
          <p:cNvPr id="4" name="TextBox 3">
            <a:extLst>
              <a:ext uri="{FF2B5EF4-FFF2-40B4-BE49-F238E27FC236}">
                <a16:creationId xmlns:a16="http://schemas.microsoft.com/office/drawing/2014/main" id="{7584D3B1-805F-8181-41E9-0D9647F61898}"/>
              </a:ext>
            </a:extLst>
          </p:cNvPr>
          <p:cNvSpPr txBox="1"/>
          <p:nvPr/>
        </p:nvSpPr>
        <p:spPr>
          <a:xfrm>
            <a:off x="685801" y="680661"/>
            <a:ext cx="8885902" cy="523220"/>
          </a:xfrm>
          <a:prstGeom prst="rect">
            <a:avLst/>
          </a:prstGeom>
          <a:noFill/>
        </p:spPr>
        <p:txBody>
          <a:bodyPr wrap="square" rtlCol="0">
            <a:spAutoFit/>
          </a:bodyPr>
          <a:lstStyle/>
          <a:p>
            <a:r>
              <a:rPr lang="en-GB" sz="2800" dirty="0">
                <a:solidFill>
                  <a:srgbClr val="FFFFFF"/>
                </a:solidFill>
                <a:effectLst/>
                <a:latin typeface="Helvetica" pitchFamily="2" charset="0"/>
              </a:rPr>
              <a:t>Conclusions</a:t>
            </a:r>
          </a:p>
        </p:txBody>
      </p:sp>
      <p:sp>
        <p:nvSpPr>
          <p:cNvPr id="5" name="TextBox 4">
            <a:extLst>
              <a:ext uri="{FF2B5EF4-FFF2-40B4-BE49-F238E27FC236}">
                <a16:creationId xmlns:a16="http://schemas.microsoft.com/office/drawing/2014/main" id="{85B8B784-6F1B-E025-FFE3-2FC69F7E0B58}"/>
              </a:ext>
            </a:extLst>
          </p:cNvPr>
          <p:cNvSpPr txBox="1"/>
          <p:nvPr/>
        </p:nvSpPr>
        <p:spPr>
          <a:xfrm>
            <a:off x="9753499" y="280551"/>
            <a:ext cx="2127454" cy="923330"/>
          </a:xfrm>
          <a:prstGeom prst="rect">
            <a:avLst/>
          </a:prstGeom>
          <a:noFill/>
        </p:spPr>
        <p:txBody>
          <a:bodyPr wrap="square">
            <a:spAutoFit/>
          </a:bodyPr>
          <a:lstStyle/>
          <a:p>
            <a:r>
              <a:rPr lang="en-GB" dirty="0">
                <a:solidFill>
                  <a:srgbClr val="FFFF00"/>
                </a:solidFill>
                <a:effectLst/>
                <a:latin typeface="Helvetica" pitchFamily="2" charset="0"/>
              </a:rPr>
              <a:t>Papers:</a:t>
            </a:r>
          </a:p>
          <a:p>
            <a:r>
              <a:rPr lang="en-GB" dirty="0" err="1">
                <a:solidFill>
                  <a:srgbClr val="FFFF00"/>
                </a:solidFill>
                <a:effectLst/>
                <a:latin typeface="Helvetica" pitchFamily="2" charset="0"/>
              </a:rPr>
              <a:t>arxiv</a:t>
            </a:r>
            <a:r>
              <a:rPr lang="en-GB" dirty="0">
                <a:solidFill>
                  <a:srgbClr val="FFFF00"/>
                </a:solidFill>
                <a:effectLst/>
                <a:latin typeface="Helvetica" pitchFamily="2" charset="0"/>
              </a:rPr>
              <a:t>: 2401.02572</a:t>
            </a:r>
          </a:p>
          <a:p>
            <a:r>
              <a:rPr lang="en-GB" dirty="0" err="1">
                <a:solidFill>
                  <a:srgbClr val="FFFF00"/>
                </a:solidFill>
                <a:effectLst/>
                <a:latin typeface="Helvetica" pitchFamily="2" charset="0"/>
              </a:rPr>
              <a:t>arxiv</a:t>
            </a:r>
            <a:r>
              <a:rPr lang="en-GB" dirty="0">
                <a:solidFill>
                  <a:srgbClr val="FFFF00"/>
                </a:solidFill>
                <a:effectLst/>
                <a:latin typeface="Helvetica" pitchFamily="2" charset="0"/>
              </a:rPr>
              <a:t>: 2303.16225</a:t>
            </a:r>
          </a:p>
        </p:txBody>
      </p:sp>
    </p:spTree>
    <p:extLst>
      <p:ext uri="{BB962C8B-B14F-4D97-AF65-F5344CB8AC3E}">
        <p14:creationId xmlns:p14="http://schemas.microsoft.com/office/powerpoint/2010/main" val="3686377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44F9F8-89AD-595A-658C-6BD5278CCFC9}"/>
              </a:ext>
            </a:extLst>
          </p:cNvPr>
          <p:cNvSpPr>
            <a:spLocks noGrp="1"/>
          </p:cNvSpPr>
          <p:nvPr>
            <p:ph idx="1"/>
          </p:nvPr>
        </p:nvSpPr>
        <p:spPr>
          <a:xfrm>
            <a:off x="538843" y="1766510"/>
            <a:ext cx="10776857" cy="4373033"/>
          </a:xfrm>
        </p:spPr>
        <p:txBody>
          <a:bodyPr>
            <a:normAutofit lnSpcReduction="10000"/>
          </a:bodyPr>
          <a:lstStyle/>
          <a:p>
            <a:pPr marL="0" indent="0">
              <a:buNone/>
            </a:pPr>
            <a:r>
              <a:rPr lang="en-GB" sz="2200" dirty="0">
                <a:solidFill>
                  <a:srgbClr val="FFFFFF"/>
                </a:solidFill>
                <a:effectLst/>
                <a:latin typeface="Helvetica" pitchFamily="2" charset="0"/>
              </a:rPr>
              <a:t>Questions:</a:t>
            </a:r>
          </a:p>
          <a:p>
            <a:pPr marL="0" indent="0">
              <a:buNone/>
            </a:pPr>
            <a:r>
              <a:rPr lang="en-GB" sz="2200" dirty="0">
                <a:solidFill>
                  <a:srgbClr val="FFFFFF"/>
                </a:solidFill>
                <a:effectLst/>
                <a:latin typeface="Helvetica" pitchFamily="2" charset="0"/>
              </a:rPr>
              <a:t>• When does reionization start?</a:t>
            </a:r>
          </a:p>
          <a:p>
            <a:pPr marL="0" indent="0">
              <a:buNone/>
            </a:pPr>
            <a:r>
              <a:rPr lang="en-GB" sz="2200" dirty="0">
                <a:solidFill>
                  <a:srgbClr val="FFFFFF"/>
                </a:solidFill>
                <a:effectLst/>
                <a:latin typeface="Helvetica" pitchFamily="2" charset="0"/>
              </a:rPr>
              <a:t>• Which galaxy contributes to reionization?</a:t>
            </a:r>
          </a:p>
          <a:p>
            <a:pPr marL="0" indent="0">
              <a:buNone/>
            </a:pPr>
            <a:r>
              <a:rPr lang="en-GB" sz="2200" dirty="0">
                <a:solidFill>
                  <a:srgbClr val="FFFFFF"/>
                </a:solidFill>
                <a:effectLst/>
                <a:latin typeface="Helvetica" pitchFamily="2" charset="0"/>
              </a:rPr>
              <a:t>• Origin of recently detected high-z LAEs?</a:t>
            </a:r>
          </a:p>
          <a:p>
            <a:pPr marL="0" indent="0">
              <a:buNone/>
            </a:pPr>
            <a:endParaRPr lang="en-GB" sz="2200" dirty="0">
              <a:solidFill>
                <a:srgbClr val="FFFFFF"/>
              </a:solidFill>
              <a:effectLst/>
              <a:latin typeface="Helvetica" pitchFamily="2" charset="0"/>
            </a:endParaRPr>
          </a:p>
          <a:p>
            <a:pPr marL="0" indent="0">
              <a:buNone/>
            </a:pPr>
            <a:r>
              <a:rPr lang="en-GB" sz="2200" dirty="0">
                <a:solidFill>
                  <a:srgbClr val="FFFFFF"/>
                </a:solidFill>
                <a:effectLst/>
                <a:latin typeface="Helvetica" pitchFamily="2" charset="0"/>
              </a:rPr>
              <a:t>Content:</a:t>
            </a:r>
          </a:p>
          <a:p>
            <a:pPr marL="0" indent="0">
              <a:buNone/>
            </a:pPr>
            <a:r>
              <a:rPr lang="en-GB" sz="2200" dirty="0">
                <a:solidFill>
                  <a:srgbClr val="FFFFFF"/>
                </a:solidFill>
                <a:effectLst/>
                <a:latin typeface="Helvetica" pitchFamily="2" charset="0"/>
              </a:rPr>
              <a:t>• Ly𝛼 is a sensitive probe of the feedback-regulated LyC escape (Yuan+2024 </a:t>
            </a:r>
            <a:r>
              <a:rPr lang="en-GB" sz="2200" dirty="0" err="1">
                <a:solidFill>
                  <a:srgbClr val="FFFFFF"/>
                </a:solidFill>
                <a:effectLst/>
                <a:latin typeface="Helvetica" pitchFamily="2" charset="0"/>
              </a:rPr>
              <a:t>arxiv</a:t>
            </a:r>
            <a:r>
              <a:rPr lang="en-GB" sz="2200" dirty="0">
                <a:solidFill>
                  <a:srgbClr val="FFFFFF"/>
                </a:solidFill>
                <a:effectLst/>
                <a:latin typeface="Helvetica" pitchFamily="2" charset="0"/>
              </a:rPr>
              <a:t>: 2401.02572)</a:t>
            </a:r>
          </a:p>
          <a:p>
            <a:pPr marL="0" indent="0">
              <a:buNone/>
            </a:pPr>
            <a:r>
              <a:rPr lang="en-GB" sz="2200" dirty="0">
                <a:solidFill>
                  <a:srgbClr val="FFFFFF"/>
                </a:solidFill>
                <a:effectLst/>
                <a:latin typeface="Helvetica" pitchFamily="2" charset="0"/>
              </a:rPr>
              <a:t>• Galaxy merger </a:t>
            </a:r>
            <a:r>
              <a:rPr lang="en-GB" sz="2200" dirty="0">
                <a:solidFill>
                  <a:srgbClr val="FFFFFF"/>
                </a:solidFill>
                <a:latin typeface="Helvetica" pitchFamily="2" charset="0"/>
              </a:rPr>
              <a:t>as </a:t>
            </a:r>
            <a:r>
              <a:rPr lang="en-GB" sz="2200" dirty="0">
                <a:solidFill>
                  <a:srgbClr val="FFFFFF"/>
                </a:solidFill>
                <a:effectLst/>
                <a:latin typeface="Helvetica" pitchFamily="2" charset="0"/>
              </a:rPr>
              <a:t>an origin of high-z LAEs (Witten+2024 </a:t>
            </a:r>
            <a:r>
              <a:rPr lang="en-GB" sz="2200" dirty="0" err="1">
                <a:solidFill>
                  <a:srgbClr val="FFFFFF"/>
                </a:solidFill>
                <a:effectLst/>
                <a:latin typeface="Helvetica" pitchFamily="2" charset="0"/>
              </a:rPr>
              <a:t>arxiv</a:t>
            </a:r>
            <a:r>
              <a:rPr lang="en-GB" sz="2200" dirty="0">
                <a:solidFill>
                  <a:srgbClr val="FFFFFF"/>
                </a:solidFill>
                <a:effectLst/>
                <a:latin typeface="Helvetica" pitchFamily="2" charset="0"/>
              </a:rPr>
              <a:t>: 2303.16225)</a:t>
            </a:r>
          </a:p>
          <a:p>
            <a:pPr marL="0" indent="0">
              <a:buNone/>
            </a:pPr>
            <a:r>
              <a:rPr lang="en-GB" sz="2200" dirty="0">
                <a:solidFill>
                  <a:srgbClr val="FFFFFF"/>
                </a:solidFill>
                <a:effectLst/>
                <a:latin typeface="Helvetica" pitchFamily="2" charset="0"/>
              </a:rPr>
              <a:t>• Visibility of high-z LAEs (Yuan+ in preparation)</a:t>
            </a:r>
          </a:p>
          <a:p>
            <a:endParaRPr lang="en-GB" dirty="0"/>
          </a:p>
        </p:txBody>
      </p:sp>
      <p:sp>
        <p:nvSpPr>
          <p:cNvPr id="4" name="TextBox 3">
            <a:extLst>
              <a:ext uri="{FF2B5EF4-FFF2-40B4-BE49-F238E27FC236}">
                <a16:creationId xmlns:a16="http://schemas.microsoft.com/office/drawing/2014/main" id="{9F655106-023E-3945-6684-0EC154628514}"/>
              </a:ext>
            </a:extLst>
          </p:cNvPr>
          <p:cNvSpPr txBox="1"/>
          <p:nvPr/>
        </p:nvSpPr>
        <p:spPr>
          <a:xfrm>
            <a:off x="685801" y="718457"/>
            <a:ext cx="6019799" cy="523220"/>
          </a:xfrm>
          <a:prstGeom prst="rect">
            <a:avLst/>
          </a:prstGeom>
          <a:noFill/>
        </p:spPr>
        <p:txBody>
          <a:bodyPr wrap="square" rtlCol="0">
            <a:spAutoFit/>
          </a:bodyPr>
          <a:lstStyle/>
          <a:p>
            <a:r>
              <a:rPr lang="en-GB" sz="2800" dirty="0">
                <a:solidFill>
                  <a:srgbClr val="FFFFFF"/>
                </a:solidFill>
                <a:effectLst/>
                <a:latin typeface="Helvetica" pitchFamily="2" charset="0"/>
              </a:rPr>
              <a:t>Scientific question and content</a:t>
            </a:r>
          </a:p>
        </p:txBody>
      </p:sp>
    </p:spTree>
    <p:extLst>
      <p:ext uri="{BB962C8B-B14F-4D97-AF65-F5344CB8AC3E}">
        <p14:creationId xmlns:p14="http://schemas.microsoft.com/office/powerpoint/2010/main" val="275820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065C7F2-B870-A8C3-A407-D0246DD2A531}"/>
                  </a:ext>
                </a:extLst>
              </p:cNvPr>
              <p:cNvSpPr txBox="1"/>
              <p:nvPr/>
            </p:nvSpPr>
            <p:spPr>
              <a:xfrm>
                <a:off x="685801" y="223461"/>
                <a:ext cx="8885902" cy="523220"/>
              </a:xfrm>
              <a:prstGeom prst="rect">
                <a:avLst/>
              </a:prstGeom>
              <a:noFill/>
            </p:spPr>
            <p:txBody>
              <a:bodyPr wrap="square" rtlCol="0">
                <a:spAutoFit/>
              </a:bodyPr>
              <a:lstStyle/>
              <a:p>
                <a:r>
                  <a:rPr lang="en-GB" sz="2800" dirty="0">
                    <a:solidFill>
                      <a:srgbClr val="FFFFFF"/>
                    </a:solidFill>
                    <a:effectLst/>
                    <a:latin typeface="Helvetica" pitchFamily="2" charset="0"/>
                  </a:rPr>
                  <a:t>Ly</a:t>
                </a:r>
                <a14:m>
                  <m:oMath xmlns:m="http://schemas.openxmlformats.org/officeDocument/2006/math">
                    <m:r>
                      <a:rPr lang="en-GB" sz="2800" b="0" i="1" smtClean="0">
                        <a:solidFill>
                          <a:srgbClr val="FFFFFF"/>
                        </a:solidFill>
                        <a:effectLst/>
                        <a:latin typeface="Cambria Math" panose="02040503050406030204" pitchFamily="18" charset="0"/>
                      </a:rPr>
                      <m:t>𝛼</m:t>
                    </m:r>
                  </m:oMath>
                </a14:m>
                <a:r>
                  <a:rPr lang="en-GB" sz="2800" dirty="0">
                    <a:solidFill>
                      <a:srgbClr val="FFFFFF"/>
                    </a:solidFill>
                    <a:effectLst/>
                    <a:latin typeface="Helvetica" pitchFamily="2" charset="0"/>
                  </a:rPr>
                  <a:t> modelling with different physical implementation</a:t>
                </a:r>
              </a:p>
            </p:txBody>
          </p:sp>
        </mc:Choice>
        <mc:Fallback xmlns="">
          <p:sp>
            <p:nvSpPr>
              <p:cNvPr id="5" name="TextBox 4">
                <a:extLst>
                  <a:ext uri="{FF2B5EF4-FFF2-40B4-BE49-F238E27FC236}">
                    <a16:creationId xmlns:a16="http://schemas.microsoft.com/office/drawing/2014/main" id="{3065C7F2-B870-A8C3-A407-D0246DD2A531}"/>
                  </a:ext>
                </a:extLst>
              </p:cNvPr>
              <p:cNvSpPr txBox="1">
                <a:spLocks noRot="1" noChangeAspect="1" noMove="1" noResize="1" noEditPoints="1" noAdjustHandles="1" noChangeArrowheads="1" noChangeShapeType="1" noTextEdit="1"/>
              </p:cNvSpPr>
              <p:nvPr/>
            </p:nvSpPr>
            <p:spPr>
              <a:xfrm>
                <a:off x="685801" y="223461"/>
                <a:ext cx="8885902" cy="523220"/>
              </a:xfrm>
              <a:prstGeom prst="rect">
                <a:avLst/>
              </a:prstGeom>
              <a:blipFill>
                <a:blip r:embed="rId3"/>
                <a:stretch>
                  <a:fillRect l="-1429" t="-11905"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BFE9ADF-0CE6-C301-D17A-5BF48CA02F0A}"/>
                  </a:ext>
                </a:extLst>
              </p:cNvPr>
              <p:cNvSpPr>
                <a:spLocks noGrp="1"/>
              </p:cNvSpPr>
              <p:nvPr>
                <p:ph idx="1"/>
              </p:nvPr>
            </p:nvSpPr>
            <p:spPr>
              <a:xfrm>
                <a:off x="685801" y="884904"/>
                <a:ext cx="10961556" cy="1460090"/>
              </a:xfrm>
            </p:spPr>
            <p:txBody>
              <a:bodyPr>
                <a:noAutofit/>
              </a:bodyPr>
              <a:lstStyle/>
              <a:p>
                <a:r>
                  <a:rPr lang="en-GB" sz="2000" dirty="0">
                    <a:solidFill>
                      <a:srgbClr val="FF0000"/>
                    </a:solidFill>
                    <a:effectLst/>
                    <a:latin typeface="Helvetica" pitchFamily="2" charset="0"/>
                  </a:rPr>
                  <a:t>PANDORA</a:t>
                </a:r>
                <a:r>
                  <a:rPr lang="en-GB" sz="2000" dirty="0">
                    <a:solidFill>
                      <a:srgbClr val="FFFFFF"/>
                    </a:solidFill>
                    <a:effectLst/>
                    <a:latin typeface="Helvetica" pitchFamily="2" charset="0"/>
                  </a:rPr>
                  <a:t>: Cosmological zoom-in simulation suite of dwarf galaxies</a:t>
                </a:r>
              </a:p>
              <a:p>
                <a:r>
                  <a:rPr lang="en-GB" sz="2000" dirty="0">
                    <a:solidFill>
                      <a:srgbClr val="FF0000"/>
                    </a:solidFill>
                    <a:latin typeface="Helvetica" pitchFamily="2" charset="0"/>
                  </a:rPr>
                  <a:t>RAMSES-RT</a:t>
                </a:r>
                <a:r>
                  <a:rPr lang="en-GB" sz="2000" dirty="0">
                    <a:solidFill>
                      <a:srgbClr val="FFFFFF"/>
                    </a:solidFill>
                    <a:latin typeface="Helvetica" pitchFamily="2" charset="0"/>
                  </a:rPr>
                  <a:t>: </a:t>
                </a:r>
                <a:r>
                  <a:rPr lang="en-GB" sz="2000" dirty="0">
                    <a:solidFill>
                      <a:srgbClr val="FFFFFF"/>
                    </a:solidFill>
                    <a:effectLst/>
                    <a:latin typeface="Helvetica" pitchFamily="2" charset="0"/>
                  </a:rPr>
                  <a:t>Supernovae (SN) feedback, radiative transfer (RT); magneto-hydrodynamics (MHD); cosmic</a:t>
                </a:r>
                <a:r>
                  <a:rPr lang="en-GB" sz="2000" dirty="0">
                    <a:solidFill>
                      <a:srgbClr val="FFFFFF"/>
                    </a:solidFill>
                    <a:latin typeface="Helvetica" pitchFamily="2" charset="0"/>
                  </a:rPr>
                  <a:t> </a:t>
                </a:r>
                <a:r>
                  <a:rPr lang="en-GB" sz="2000" dirty="0">
                    <a:solidFill>
                      <a:srgbClr val="FFFFFF"/>
                    </a:solidFill>
                    <a:effectLst/>
                    <a:latin typeface="Helvetica" pitchFamily="2" charset="0"/>
                  </a:rPr>
                  <a:t>ray (CR)</a:t>
                </a:r>
              </a:p>
              <a:p>
                <a:r>
                  <a:rPr lang="en-GB" sz="2000" dirty="0">
                    <a:solidFill>
                      <a:srgbClr val="FFFFFF"/>
                    </a:solidFill>
                    <a:effectLst/>
                    <a:latin typeface="Helvetica" pitchFamily="2" charset="0"/>
                  </a:rPr>
                  <a:t>Postprocessing </a:t>
                </a:r>
                <a:r>
                  <a:rPr lang="en-GB" sz="2000" dirty="0">
                    <a:solidFill>
                      <a:srgbClr val="FFFFFF"/>
                    </a:solidFill>
                    <a:latin typeface="Helvetica" pitchFamily="2" charset="0"/>
                  </a:rPr>
                  <a:t>with</a:t>
                </a:r>
                <a:r>
                  <a:rPr lang="en-GB" sz="2000" dirty="0">
                    <a:solidFill>
                      <a:srgbClr val="FFFFFF"/>
                    </a:solidFill>
                    <a:effectLst/>
                    <a:latin typeface="Helvetica" pitchFamily="2" charset="0"/>
                  </a:rPr>
                  <a:t> </a:t>
                </a:r>
                <a:r>
                  <a:rPr lang="en-GB" sz="2000" dirty="0">
                    <a:solidFill>
                      <a:srgbClr val="FF0000"/>
                    </a:solidFill>
                    <a:effectLst/>
                    <a:latin typeface="Helvetica" pitchFamily="2" charset="0"/>
                  </a:rPr>
                  <a:t>RASCAS </a:t>
                </a:r>
                <a:r>
                  <a:rPr lang="en-GB" sz="2000" dirty="0">
                    <a:effectLst/>
                    <a:latin typeface="Helvetica" pitchFamily="2" charset="0"/>
                  </a:rPr>
                  <a:t>to generate the Ly</a:t>
                </a:r>
                <a14:m>
                  <m:oMath xmlns:m="http://schemas.openxmlformats.org/officeDocument/2006/math">
                    <m:r>
                      <a:rPr lang="en-GB" sz="2000" b="0" i="1" smtClean="0">
                        <a:effectLst/>
                        <a:latin typeface="Cambria Math" panose="02040503050406030204" pitchFamily="18" charset="0"/>
                      </a:rPr>
                      <m:t>𝛼</m:t>
                    </m:r>
                  </m:oMath>
                </a14:m>
                <a:r>
                  <a:rPr lang="en-GB" sz="2000" dirty="0">
                    <a:solidFill>
                      <a:srgbClr val="FFFFFF"/>
                    </a:solidFill>
                    <a:effectLst/>
                    <a:latin typeface="Helvetica" pitchFamily="2" charset="0"/>
                  </a:rPr>
                  <a:t> observables.</a:t>
                </a:r>
              </a:p>
            </p:txBody>
          </p:sp>
        </mc:Choice>
        <mc:Fallback xmlns="">
          <p:sp>
            <p:nvSpPr>
              <p:cNvPr id="7" name="Content Placeholder 6">
                <a:extLst>
                  <a:ext uri="{FF2B5EF4-FFF2-40B4-BE49-F238E27FC236}">
                    <a16:creationId xmlns:a16="http://schemas.microsoft.com/office/drawing/2014/main" id="{EBFE9ADF-0CE6-C301-D17A-5BF48CA02F0A}"/>
                  </a:ext>
                </a:extLst>
              </p:cNvPr>
              <p:cNvSpPr>
                <a:spLocks noGrp="1" noRot="1" noChangeAspect="1" noMove="1" noResize="1" noEditPoints="1" noAdjustHandles="1" noChangeArrowheads="1" noChangeShapeType="1" noTextEdit="1"/>
              </p:cNvSpPr>
              <p:nvPr>
                <p:ph idx="1"/>
              </p:nvPr>
            </p:nvSpPr>
            <p:spPr>
              <a:xfrm>
                <a:off x="685801" y="884904"/>
                <a:ext cx="10961556" cy="1460090"/>
              </a:xfrm>
              <a:blipFill>
                <a:blip r:embed="rId4"/>
                <a:stretch>
                  <a:fillRect l="-579" t="-6034" b="-12069"/>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EE2AA79F-1163-074D-4B1F-60651F73DBC1}"/>
              </a:ext>
            </a:extLst>
          </p:cNvPr>
          <p:cNvPicPr>
            <a:picLocks noChangeAspect="1"/>
          </p:cNvPicPr>
          <p:nvPr/>
        </p:nvPicPr>
        <p:blipFill>
          <a:blip r:embed="rId5"/>
          <a:stretch>
            <a:fillRect/>
          </a:stretch>
        </p:blipFill>
        <p:spPr>
          <a:xfrm>
            <a:off x="1076258" y="2489753"/>
            <a:ext cx="2160638" cy="4368247"/>
          </a:xfrm>
          <a:prstGeom prst="rect">
            <a:avLst/>
          </a:prstGeom>
        </p:spPr>
      </p:pic>
      <p:pic>
        <p:nvPicPr>
          <p:cNvPr id="10" name="Picture 9">
            <a:extLst>
              <a:ext uri="{FF2B5EF4-FFF2-40B4-BE49-F238E27FC236}">
                <a16:creationId xmlns:a16="http://schemas.microsoft.com/office/drawing/2014/main" id="{15A7547A-8C76-94D5-2C0C-03AD6E9520F2}"/>
              </a:ext>
            </a:extLst>
          </p:cNvPr>
          <p:cNvPicPr>
            <a:picLocks noChangeAspect="1"/>
          </p:cNvPicPr>
          <p:nvPr/>
        </p:nvPicPr>
        <p:blipFill>
          <a:blip r:embed="rId6"/>
          <a:stretch>
            <a:fillRect/>
          </a:stretch>
        </p:blipFill>
        <p:spPr>
          <a:xfrm>
            <a:off x="3211062" y="2483217"/>
            <a:ext cx="2212305" cy="4368246"/>
          </a:xfrm>
          <a:prstGeom prst="rect">
            <a:avLst/>
          </a:prstGeom>
        </p:spPr>
      </p:pic>
      <p:pic>
        <p:nvPicPr>
          <p:cNvPr id="11" name="Picture 10">
            <a:extLst>
              <a:ext uri="{FF2B5EF4-FFF2-40B4-BE49-F238E27FC236}">
                <a16:creationId xmlns:a16="http://schemas.microsoft.com/office/drawing/2014/main" id="{BC36BCD2-3B64-81F0-053C-5CEFA33CF62B}"/>
              </a:ext>
            </a:extLst>
          </p:cNvPr>
          <p:cNvPicPr>
            <a:picLocks noChangeAspect="1"/>
          </p:cNvPicPr>
          <p:nvPr/>
        </p:nvPicPr>
        <p:blipFill>
          <a:blip r:embed="rId7"/>
          <a:stretch>
            <a:fillRect/>
          </a:stretch>
        </p:blipFill>
        <p:spPr>
          <a:xfrm>
            <a:off x="5423367" y="2489753"/>
            <a:ext cx="4340065" cy="4368247"/>
          </a:xfrm>
          <a:prstGeom prst="rect">
            <a:avLst/>
          </a:prstGeom>
        </p:spPr>
      </p:pic>
      <p:sp>
        <p:nvSpPr>
          <p:cNvPr id="12" name="TextBox 11">
            <a:extLst>
              <a:ext uri="{FF2B5EF4-FFF2-40B4-BE49-F238E27FC236}">
                <a16:creationId xmlns:a16="http://schemas.microsoft.com/office/drawing/2014/main" id="{8E6FE580-BDD6-E9D2-62F2-8B8AA6D50D7F}"/>
              </a:ext>
            </a:extLst>
          </p:cNvPr>
          <p:cNvSpPr txBox="1"/>
          <p:nvPr/>
        </p:nvSpPr>
        <p:spPr>
          <a:xfrm>
            <a:off x="9817884" y="6297561"/>
            <a:ext cx="2271252" cy="369332"/>
          </a:xfrm>
          <a:prstGeom prst="rect">
            <a:avLst/>
          </a:prstGeom>
          <a:noFill/>
        </p:spPr>
        <p:txBody>
          <a:bodyPr wrap="square" rtlCol="0">
            <a:spAutoFit/>
          </a:bodyPr>
          <a:lstStyle/>
          <a:p>
            <a:r>
              <a:rPr lang="en-GB" dirty="0"/>
              <a:t>Martin-Alvarez+2023</a:t>
            </a:r>
          </a:p>
        </p:txBody>
      </p:sp>
    </p:spTree>
    <p:extLst>
      <p:ext uri="{BB962C8B-B14F-4D97-AF65-F5344CB8AC3E}">
        <p14:creationId xmlns:p14="http://schemas.microsoft.com/office/powerpoint/2010/main" val="200963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9F8E4D-7983-8308-104B-F91DD87D5F73}"/>
              </a:ext>
            </a:extLst>
          </p:cNvPr>
          <p:cNvSpPr>
            <a:spLocks noGrp="1"/>
          </p:cNvSpPr>
          <p:nvPr>
            <p:ph idx="1"/>
          </p:nvPr>
        </p:nvSpPr>
        <p:spPr>
          <a:xfrm>
            <a:off x="449827" y="2318657"/>
            <a:ext cx="3222522" cy="3074959"/>
          </a:xfrm>
        </p:spPr>
        <p:txBody>
          <a:bodyPr>
            <a:noAutofit/>
          </a:bodyPr>
          <a:lstStyle/>
          <a:p>
            <a:r>
              <a:rPr lang="en-GB" sz="2200" dirty="0">
                <a:solidFill>
                  <a:srgbClr val="FFFFFF"/>
                </a:solidFill>
                <a:effectLst/>
                <a:latin typeface="Helvetica" pitchFamily="2" charset="0"/>
              </a:rPr>
              <a:t>Prominent red peaks </a:t>
            </a:r>
            <a:r>
              <a:rPr lang="en-GB" sz="2200" dirty="0">
                <a:solidFill>
                  <a:srgbClr val="FFFFFF"/>
                </a:solidFill>
                <a:latin typeface="Helvetica" pitchFamily="2" charset="0"/>
              </a:rPr>
              <a:t>due to </a:t>
            </a:r>
            <a:r>
              <a:rPr lang="en-GB" sz="2200" dirty="0">
                <a:solidFill>
                  <a:srgbClr val="FFFFFF"/>
                </a:solidFill>
                <a:effectLst/>
                <a:latin typeface="Helvetica" pitchFamily="2" charset="0"/>
              </a:rPr>
              <a:t>outflows</a:t>
            </a:r>
          </a:p>
          <a:p>
            <a:r>
              <a:rPr lang="en-GB" sz="2200" dirty="0">
                <a:solidFill>
                  <a:srgbClr val="FFFFFF"/>
                </a:solidFill>
                <a:effectLst/>
                <a:latin typeface="Helvetica" pitchFamily="2" charset="0"/>
              </a:rPr>
              <a:t>Different physics give different shapes of Ly𝛼 spectra</a:t>
            </a:r>
          </a:p>
        </p:txBody>
      </p:sp>
      <p:sp>
        <p:nvSpPr>
          <p:cNvPr id="4" name="TextBox 3">
            <a:extLst>
              <a:ext uri="{FF2B5EF4-FFF2-40B4-BE49-F238E27FC236}">
                <a16:creationId xmlns:a16="http://schemas.microsoft.com/office/drawing/2014/main" id="{7584D3B1-805F-8181-41E9-0D9647F61898}"/>
              </a:ext>
            </a:extLst>
          </p:cNvPr>
          <p:cNvSpPr txBox="1"/>
          <p:nvPr/>
        </p:nvSpPr>
        <p:spPr>
          <a:xfrm>
            <a:off x="566779" y="705915"/>
            <a:ext cx="2396612" cy="523220"/>
          </a:xfrm>
          <a:prstGeom prst="rect">
            <a:avLst/>
          </a:prstGeom>
          <a:noFill/>
        </p:spPr>
        <p:txBody>
          <a:bodyPr wrap="square" rtlCol="0">
            <a:spAutoFit/>
          </a:bodyPr>
          <a:lstStyle/>
          <a:p>
            <a:r>
              <a:rPr lang="en-GB" sz="2800" dirty="0">
                <a:solidFill>
                  <a:srgbClr val="FFFFFF"/>
                </a:solidFill>
                <a:effectLst/>
                <a:latin typeface="Helvetica" pitchFamily="2" charset="0"/>
              </a:rPr>
              <a:t>Ly𝛼 spectra</a:t>
            </a:r>
          </a:p>
        </p:txBody>
      </p:sp>
      <p:pic>
        <p:nvPicPr>
          <p:cNvPr id="5" name="Picture 4">
            <a:extLst>
              <a:ext uri="{FF2B5EF4-FFF2-40B4-BE49-F238E27FC236}">
                <a16:creationId xmlns:a16="http://schemas.microsoft.com/office/drawing/2014/main" id="{397F5F10-5114-81B5-9032-10DF59283869}"/>
              </a:ext>
            </a:extLst>
          </p:cNvPr>
          <p:cNvPicPr>
            <a:picLocks noChangeAspect="1"/>
          </p:cNvPicPr>
          <p:nvPr/>
        </p:nvPicPr>
        <p:blipFill>
          <a:blip r:embed="rId3"/>
          <a:stretch>
            <a:fillRect/>
          </a:stretch>
        </p:blipFill>
        <p:spPr>
          <a:xfrm>
            <a:off x="5128752" y="942271"/>
            <a:ext cx="7070237" cy="5496678"/>
          </a:xfrm>
          <a:prstGeom prst="rect">
            <a:avLst/>
          </a:prstGeom>
        </p:spPr>
      </p:pic>
      <p:sp>
        <p:nvSpPr>
          <p:cNvPr id="6" name="TextBox 5">
            <a:extLst>
              <a:ext uri="{FF2B5EF4-FFF2-40B4-BE49-F238E27FC236}">
                <a16:creationId xmlns:a16="http://schemas.microsoft.com/office/drawing/2014/main" id="{5F71F618-1848-B605-08A8-BC39693DB949}"/>
              </a:ext>
            </a:extLst>
          </p:cNvPr>
          <p:cNvSpPr txBox="1"/>
          <p:nvPr/>
        </p:nvSpPr>
        <p:spPr>
          <a:xfrm>
            <a:off x="4361837" y="2183943"/>
            <a:ext cx="641249" cy="430887"/>
          </a:xfrm>
          <a:prstGeom prst="rect">
            <a:avLst/>
          </a:prstGeom>
          <a:noFill/>
        </p:spPr>
        <p:txBody>
          <a:bodyPr wrap="square" rtlCol="0">
            <a:spAutoFit/>
          </a:bodyPr>
          <a:lstStyle/>
          <a:p>
            <a:r>
              <a:rPr lang="en-GB" sz="2200" dirty="0" err="1"/>
              <a:t>intr</a:t>
            </a:r>
            <a:endParaRPr lang="en-GB" sz="2200" dirty="0"/>
          </a:p>
        </p:txBody>
      </p:sp>
      <p:sp>
        <p:nvSpPr>
          <p:cNvPr id="7" name="TextBox 6">
            <a:extLst>
              <a:ext uri="{FF2B5EF4-FFF2-40B4-BE49-F238E27FC236}">
                <a16:creationId xmlns:a16="http://schemas.microsoft.com/office/drawing/2014/main" id="{46216D04-1EEC-644C-01D4-1D77E5EB2AC0}"/>
              </a:ext>
            </a:extLst>
          </p:cNvPr>
          <p:cNvSpPr txBox="1"/>
          <p:nvPr/>
        </p:nvSpPr>
        <p:spPr>
          <a:xfrm>
            <a:off x="4361837" y="4311446"/>
            <a:ext cx="641249" cy="430887"/>
          </a:xfrm>
          <a:prstGeom prst="rect">
            <a:avLst/>
          </a:prstGeom>
          <a:noFill/>
        </p:spPr>
        <p:txBody>
          <a:bodyPr wrap="square" rtlCol="0">
            <a:spAutoFit/>
          </a:bodyPr>
          <a:lstStyle/>
          <a:p>
            <a:r>
              <a:rPr lang="en-GB" sz="2200" dirty="0"/>
              <a:t>scat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DCDDB85-4293-F605-5059-6941D207FF75}"/>
                  </a:ext>
                </a:extLst>
              </p:cNvPr>
              <p:cNvSpPr txBox="1"/>
              <p:nvPr/>
            </p:nvSpPr>
            <p:spPr>
              <a:xfrm>
                <a:off x="7985444" y="91366"/>
                <a:ext cx="135685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panose="02040503050406030204" pitchFamily="18" charset="0"/>
                        </a:rPr>
                        <m:t>𝑧</m:t>
                      </m:r>
                      <m:r>
                        <a:rPr lang="en-GB" sz="2200" b="0" i="1" smtClean="0">
                          <a:latin typeface="Cambria Math" panose="02040503050406030204" pitchFamily="18" charset="0"/>
                        </a:rPr>
                        <m:t>∼3.5</m:t>
                      </m:r>
                    </m:oMath>
                  </m:oMathPara>
                </a14:m>
                <a:endParaRPr lang="en-GB" sz="2200" dirty="0"/>
              </a:p>
            </p:txBody>
          </p:sp>
        </mc:Choice>
        <mc:Fallback xmlns="">
          <p:sp>
            <p:nvSpPr>
              <p:cNvPr id="8" name="TextBox 7">
                <a:extLst>
                  <a:ext uri="{FF2B5EF4-FFF2-40B4-BE49-F238E27FC236}">
                    <a16:creationId xmlns:a16="http://schemas.microsoft.com/office/drawing/2014/main" id="{2DCDDB85-4293-F605-5059-6941D207FF75}"/>
                  </a:ext>
                </a:extLst>
              </p:cNvPr>
              <p:cNvSpPr txBox="1">
                <a:spLocks noRot="1" noChangeAspect="1" noMove="1" noResize="1" noEditPoints="1" noAdjustHandles="1" noChangeArrowheads="1" noChangeShapeType="1" noTextEdit="1"/>
              </p:cNvSpPr>
              <p:nvPr/>
            </p:nvSpPr>
            <p:spPr>
              <a:xfrm>
                <a:off x="7985444" y="91366"/>
                <a:ext cx="1356852" cy="430887"/>
              </a:xfrm>
              <a:prstGeom prst="rect">
                <a:avLst/>
              </a:prstGeom>
              <a:blipFill>
                <a:blip r:embed="rId4"/>
                <a:stretch>
                  <a:fillRect/>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C9A25B80-76A0-DB0D-21FC-B4A0DC6BD8F5}"/>
              </a:ext>
            </a:extLst>
          </p:cNvPr>
          <p:cNvSpPr txBox="1"/>
          <p:nvPr/>
        </p:nvSpPr>
        <p:spPr>
          <a:xfrm>
            <a:off x="6096000" y="493128"/>
            <a:ext cx="514662" cy="430887"/>
          </a:xfrm>
          <a:prstGeom prst="rect">
            <a:avLst/>
          </a:prstGeom>
          <a:noFill/>
        </p:spPr>
        <p:txBody>
          <a:bodyPr wrap="square" rtlCol="0">
            <a:spAutoFit/>
          </a:bodyPr>
          <a:lstStyle/>
          <a:p>
            <a:r>
              <a:rPr lang="en-GB" sz="2200" dirty="0"/>
              <a:t>RT</a:t>
            </a:r>
          </a:p>
        </p:txBody>
      </p:sp>
      <p:sp>
        <p:nvSpPr>
          <p:cNvPr id="11" name="TextBox 10">
            <a:extLst>
              <a:ext uri="{FF2B5EF4-FFF2-40B4-BE49-F238E27FC236}">
                <a16:creationId xmlns:a16="http://schemas.microsoft.com/office/drawing/2014/main" id="{9518893A-C5A5-BD98-077A-058A27099DFD}"/>
              </a:ext>
            </a:extLst>
          </p:cNvPr>
          <p:cNvSpPr txBox="1"/>
          <p:nvPr/>
        </p:nvSpPr>
        <p:spPr>
          <a:xfrm>
            <a:off x="8078016" y="493925"/>
            <a:ext cx="1125946" cy="430887"/>
          </a:xfrm>
          <a:prstGeom prst="rect">
            <a:avLst/>
          </a:prstGeom>
          <a:noFill/>
        </p:spPr>
        <p:txBody>
          <a:bodyPr wrap="square" rtlCol="0">
            <a:spAutoFit/>
          </a:bodyPr>
          <a:lstStyle/>
          <a:p>
            <a:r>
              <a:rPr lang="en-GB" sz="2200" dirty="0" err="1"/>
              <a:t>RTiMHD</a:t>
            </a:r>
            <a:endParaRPr lang="en-GB" sz="2200" dirty="0"/>
          </a:p>
        </p:txBody>
      </p:sp>
      <p:sp>
        <p:nvSpPr>
          <p:cNvPr id="12" name="TextBox 11">
            <a:extLst>
              <a:ext uri="{FF2B5EF4-FFF2-40B4-BE49-F238E27FC236}">
                <a16:creationId xmlns:a16="http://schemas.microsoft.com/office/drawing/2014/main" id="{7862D821-F1B6-961F-EA3E-3119FE5BB95B}"/>
              </a:ext>
            </a:extLst>
          </p:cNvPr>
          <p:cNvSpPr txBox="1"/>
          <p:nvPr/>
        </p:nvSpPr>
        <p:spPr>
          <a:xfrm>
            <a:off x="10177118" y="516819"/>
            <a:ext cx="1554948" cy="430887"/>
          </a:xfrm>
          <a:prstGeom prst="rect">
            <a:avLst/>
          </a:prstGeom>
          <a:noFill/>
        </p:spPr>
        <p:txBody>
          <a:bodyPr wrap="square" rtlCol="0">
            <a:spAutoFit/>
          </a:bodyPr>
          <a:lstStyle/>
          <a:p>
            <a:r>
              <a:rPr lang="en-GB" sz="2200" dirty="0" err="1"/>
              <a:t>RTCRiMHD</a:t>
            </a:r>
            <a:endParaRPr lang="en-GB" sz="2200" dirty="0"/>
          </a:p>
        </p:txBody>
      </p:sp>
      <p:sp>
        <p:nvSpPr>
          <p:cNvPr id="13" name="TextBox 12">
            <a:extLst>
              <a:ext uri="{FF2B5EF4-FFF2-40B4-BE49-F238E27FC236}">
                <a16:creationId xmlns:a16="http://schemas.microsoft.com/office/drawing/2014/main" id="{9405A146-8882-5308-D8DF-0C97F64030F0}"/>
              </a:ext>
            </a:extLst>
          </p:cNvPr>
          <p:cNvSpPr txBox="1"/>
          <p:nvPr/>
        </p:nvSpPr>
        <p:spPr>
          <a:xfrm>
            <a:off x="10943303" y="6444731"/>
            <a:ext cx="1248697" cy="369332"/>
          </a:xfrm>
          <a:prstGeom prst="rect">
            <a:avLst/>
          </a:prstGeom>
          <a:noFill/>
        </p:spPr>
        <p:txBody>
          <a:bodyPr wrap="square" rtlCol="0">
            <a:spAutoFit/>
          </a:bodyPr>
          <a:lstStyle/>
          <a:p>
            <a:r>
              <a:rPr lang="en-GB" dirty="0"/>
              <a:t>Yuan+2024</a:t>
            </a:r>
          </a:p>
        </p:txBody>
      </p:sp>
    </p:spTree>
    <p:extLst>
      <p:ext uri="{BB962C8B-B14F-4D97-AF65-F5344CB8AC3E}">
        <p14:creationId xmlns:p14="http://schemas.microsoft.com/office/powerpoint/2010/main" val="2990547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9F8E4D-7983-8308-104B-F91DD87D5F73}"/>
              </a:ext>
            </a:extLst>
          </p:cNvPr>
          <p:cNvSpPr>
            <a:spLocks noGrp="1"/>
          </p:cNvSpPr>
          <p:nvPr>
            <p:ph idx="1"/>
          </p:nvPr>
        </p:nvSpPr>
        <p:spPr>
          <a:xfrm>
            <a:off x="479324" y="5493997"/>
            <a:ext cx="10131425" cy="1189703"/>
          </a:xfrm>
        </p:spPr>
        <p:txBody>
          <a:bodyPr>
            <a:normAutofit/>
          </a:bodyPr>
          <a:lstStyle/>
          <a:p>
            <a:r>
              <a:rPr lang="en-GB" sz="2200" dirty="0">
                <a:solidFill>
                  <a:srgbClr val="FFFFFF"/>
                </a:solidFill>
                <a:effectLst/>
                <a:latin typeface="Helvetica" pitchFamily="2" charset="0"/>
              </a:rPr>
              <a:t>Ly𝛼 and LyC escape through low-density channels</a:t>
            </a:r>
          </a:p>
          <a:p>
            <a:r>
              <a:rPr lang="en-GB" sz="2200" dirty="0">
                <a:solidFill>
                  <a:srgbClr val="FFFFFF"/>
                </a:solidFill>
                <a:effectLst/>
                <a:latin typeface="Helvetica" pitchFamily="2" charset="0"/>
              </a:rPr>
              <a:t>Different simulated physics have a huge impact on Ly𝛼 and LyC escape.</a:t>
            </a:r>
          </a:p>
        </p:txBody>
      </p:sp>
      <p:sp>
        <p:nvSpPr>
          <p:cNvPr id="4" name="TextBox 3">
            <a:extLst>
              <a:ext uri="{FF2B5EF4-FFF2-40B4-BE49-F238E27FC236}">
                <a16:creationId xmlns:a16="http://schemas.microsoft.com/office/drawing/2014/main" id="{7584D3B1-805F-8181-41E9-0D9647F61898}"/>
              </a:ext>
            </a:extLst>
          </p:cNvPr>
          <p:cNvSpPr txBox="1"/>
          <p:nvPr/>
        </p:nvSpPr>
        <p:spPr>
          <a:xfrm>
            <a:off x="479324" y="429938"/>
            <a:ext cx="4092676" cy="523220"/>
          </a:xfrm>
          <a:prstGeom prst="rect">
            <a:avLst/>
          </a:prstGeom>
          <a:noFill/>
        </p:spPr>
        <p:txBody>
          <a:bodyPr wrap="square" rtlCol="0">
            <a:spAutoFit/>
          </a:bodyPr>
          <a:lstStyle/>
          <a:p>
            <a:r>
              <a:rPr lang="en-GB" sz="2800" dirty="0">
                <a:solidFill>
                  <a:srgbClr val="FFFFFF"/>
                </a:solidFill>
                <a:effectLst/>
                <a:latin typeface="Helvetica" pitchFamily="2" charset="0"/>
              </a:rPr>
              <a:t>Ly𝛼 and LyC escape</a:t>
            </a:r>
          </a:p>
        </p:txBody>
      </p:sp>
      <p:pic>
        <p:nvPicPr>
          <p:cNvPr id="2" name="Picture 1">
            <a:extLst>
              <a:ext uri="{FF2B5EF4-FFF2-40B4-BE49-F238E27FC236}">
                <a16:creationId xmlns:a16="http://schemas.microsoft.com/office/drawing/2014/main" id="{3E09DC28-B0B6-2D55-3319-97A92D4A1977}"/>
              </a:ext>
            </a:extLst>
          </p:cNvPr>
          <p:cNvPicPr>
            <a:picLocks noChangeAspect="1"/>
          </p:cNvPicPr>
          <p:nvPr/>
        </p:nvPicPr>
        <p:blipFill>
          <a:blip r:embed="rId3"/>
          <a:stretch>
            <a:fillRect/>
          </a:stretch>
        </p:blipFill>
        <p:spPr>
          <a:xfrm>
            <a:off x="2765414" y="1752755"/>
            <a:ext cx="9437268" cy="1674354"/>
          </a:xfrm>
          <a:prstGeom prst="rect">
            <a:avLst/>
          </a:prstGeom>
        </p:spPr>
      </p:pic>
      <p:pic>
        <p:nvPicPr>
          <p:cNvPr id="5" name="Picture 4">
            <a:extLst>
              <a:ext uri="{FF2B5EF4-FFF2-40B4-BE49-F238E27FC236}">
                <a16:creationId xmlns:a16="http://schemas.microsoft.com/office/drawing/2014/main" id="{C472929E-4EFC-83C0-A734-7FD0F0093D28}"/>
              </a:ext>
            </a:extLst>
          </p:cNvPr>
          <p:cNvPicPr>
            <a:picLocks noChangeAspect="1"/>
          </p:cNvPicPr>
          <p:nvPr/>
        </p:nvPicPr>
        <p:blipFill>
          <a:blip r:embed="rId4"/>
          <a:stretch>
            <a:fillRect/>
          </a:stretch>
        </p:blipFill>
        <p:spPr>
          <a:xfrm>
            <a:off x="2754732" y="3430023"/>
            <a:ext cx="9437268" cy="1674354"/>
          </a:xfrm>
          <a:prstGeom prst="rect">
            <a:avLst/>
          </a:prstGeom>
        </p:spPr>
      </p:pic>
      <p:sp>
        <p:nvSpPr>
          <p:cNvPr id="8" name="TextBox 7">
            <a:extLst>
              <a:ext uri="{FF2B5EF4-FFF2-40B4-BE49-F238E27FC236}">
                <a16:creationId xmlns:a16="http://schemas.microsoft.com/office/drawing/2014/main" id="{19E59CC2-A5BC-398F-A14B-E8E950C9A871}"/>
              </a:ext>
            </a:extLst>
          </p:cNvPr>
          <p:cNvSpPr txBox="1"/>
          <p:nvPr/>
        </p:nvSpPr>
        <p:spPr>
          <a:xfrm>
            <a:off x="4070313" y="1276874"/>
            <a:ext cx="591628" cy="430887"/>
          </a:xfrm>
          <a:prstGeom prst="rect">
            <a:avLst/>
          </a:prstGeom>
          <a:noFill/>
        </p:spPr>
        <p:txBody>
          <a:bodyPr wrap="square" rtlCol="0">
            <a:spAutoFit/>
          </a:bodyPr>
          <a:lstStyle/>
          <a:p>
            <a:r>
              <a:rPr lang="en-GB" sz="2200" dirty="0"/>
              <a:t>RT</a:t>
            </a:r>
          </a:p>
        </p:txBody>
      </p:sp>
      <p:sp>
        <p:nvSpPr>
          <p:cNvPr id="9" name="TextBox 8">
            <a:extLst>
              <a:ext uri="{FF2B5EF4-FFF2-40B4-BE49-F238E27FC236}">
                <a16:creationId xmlns:a16="http://schemas.microsoft.com/office/drawing/2014/main" id="{8084A99E-1AFF-0955-4A3E-71C74A6F63AF}"/>
              </a:ext>
            </a:extLst>
          </p:cNvPr>
          <p:cNvSpPr txBox="1"/>
          <p:nvPr/>
        </p:nvSpPr>
        <p:spPr>
          <a:xfrm>
            <a:off x="6829354" y="1276874"/>
            <a:ext cx="1288024" cy="430887"/>
          </a:xfrm>
          <a:prstGeom prst="rect">
            <a:avLst/>
          </a:prstGeom>
          <a:noFill/>
        </p:spPr>
        <p:txBody>
          <a:bodyPr wrap="square" rtlCol="0">
            <a:spAutoFit/>
          </a:bodyPr>
          <a:lstStyle/>
          <a:p>
            <a:r>
              <a:rPr lang="en-GB" sz="2200" dirty="0" err="1"/>
              <a:t>RTiMHD</a:t>
            </a:r>
            <a:endParaRPr lang="en-GB" sz="2200" dirty="0"/>
          </a:p>
        </p:txBody>
      </p:sp>
      <p:sp>
        <p:nvSpPr>
          <p:cNvPr id="10" name="TextBox 9">
            <a:extLst>
              <a:ext uri="{FF2B5EF4-FFF2-40B4-BE49-F238E27FC236}">
                <a16:creationId xmlns:a16="http://schemas.microsoft.com/office/drawing/2014/main" id="{E4DE9D1F-1DAE-BAD4-F059-F482A8543E42}"/>
              </a:ext>
            </a:extLst>
          </p:cNvPr>
          <p:cNvSpPr txBox="1"/>
          <p:nvPr/>
        </p:nvSpPr>
        <p:spPr>
          <a:xfrm>
            <a:off x="9822904" y="1276875"/>
            <a:ext cx="1575690" cy="430887"/>
          </a:xfrm>
          <a:prstGeom prst="rect">
            <a:avLst/>
          </a:prstGeom>
          <a:noFill/>
        </p:spPr>
        <p:txBody>
          <a:bodyPr wrap="square" rtlCol="0">
            <a:spAutoFit/>
          </a:bodyPr>
          <a:lstStyle/>
          <a:p>
            <a:r>
              <a:rPr lang="en-GB" sz="2200" dirty="0" err="1"/>
              <a:t>RTCRiMHD</a:t>
            </a:r>
            <a:endParaRPr lang="en-GB" sz="22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B41157-EDEF-9DC0-BB9F-E7683015FD11}"/>
                  </a:ext>
                </a:extLst>
              </p:cNvPr>
              <p:cNvSpPr txBox="1"/>
              <p:nvPr/>
            </p:nvSpPr>
            <p:spPr>
              <a:xfrm>
                <a:off x="1681316" y="2389239"/>
                <a:ext cx="844346" cy="4575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panose="02040503050406030204" pitchFamily="18" charset="0"/>
                            </a:rPr>
                            <m:t>𝑓</m:t>
                          </m:r>
                        </m:e>
                        <m:sub>
                          <m:r>
                            <a:rPr lang="en-GB" sz="2200" b="0" i="1" smtClean="0">
                              <a:latin typeface="Cambria Math" panose="02040503050406030204" pitchFamily="18" charset="0"/>
                            </a:rPr>
                            <m:t>𝑒𝑠𝑐</m:t>
                          </m:r>
                          <m:r>
                            <a:rPr lang="en-GB" sz="2200" b="0" i="1" smtClean="0">
                              <a:latin typeface="Cambria Math" panose="02040503050406030204" pitchFamily="18" charset="0"/>
                            </a:rPr>
                            <m:t>, </m:t>
                          </m:r>
                          <m:r>
                            <a:rPr lang="en-GB" sz="2200" b="0" i="1" smtClean="0">
                              <a:latin typeface="Cambria Math" panose="02040503050406030204" pitchFamily="18" charset="0"/>
                            </a:rPr>
                            <m:t>𝐿𝑦</m:t>
                          </m:r>
                          <m:r>
                            <a:rPr lang="en-GB" sz="2200" b="0" i="1" smtClean="0">
                              <a:latin typeface="Cambria Math" panose="02040503050406030204" pitchFamily="18" charset="0"/>
                            </a:rPr>
                            <m:t>𝛼</m:t>
                          </m:r>
                        </m:sub>
                      </m:sSub>
                      <m:r>
                        <a:rPr lang="en-GB" sz="2200" b="0" i="1" smtClean="0">
                          <a:latin typeface="Cambria Math" panose="02040503050406030204" pitchFamily="18" charset="0"/>
                        </a:rPr>
                        <m:t> </m:t>
                      </m:r>
                    </m:oMath>
                  </m:oMathPara>
                </a14:m>
                <a:endParaRPr lang="en-GB" sz="2200" dirty="0"/>
              </a:p>
            </p:txBody>
          </p:sp>
        </mc:Choice>
        <mc:Fallback xmlns="">
          <p:sp>
            <p:nvSpPr>
              <p:cNvPr id="11" name="TextBox 10">
                <a:extLst>
                  <a:ext uri="{FF2B5EF4-FFF2-40B4-BE49-F238E27FC236}">
                    <a16:creationId xmlns:a16="http://schemas.microsoft.com/office/drawing/2014/main" id="{40B41157-EDEF-9DC0-BB9F-E7683015FD11}"/>
                  </a:ext>
                </a:extLst>
              </p:cNvPr>
              <p:cNvSpPr txBox="1">
                <a:spLocks noRot="1" noChangeAspect="1" noMove="1" noResize="1" noEditPoints="1" noAdjustHandles="1" noChangeArrowheads="1" noChangeShapeType="1" noTextEdit="1"/>
              </p:cNvSpPr>
              <p:nvPr/>
            </p:nvSpPr>
            <p:spPr>
              <a:xfrm>
                <a:off x="1681316" y="2389239"/>
                <a:ext cx="844346" cy="457561"/>
              </a:xfrm>
              <a:prstGeom prst="rect">
                <a:avLst/>
              </a:prstGeom>
              <a:blipFill>
                <a:blip r:embed="rId5"/>
                <a:stretch>
                  <a:fillRect l="-4478" r="-37313" b="-108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F811090-D242-4AED-190F-F68A64AE8DF2}"/>
                  </a:ext>
                </a:extLst>
              </p:cNvPr>
              <p:cNvSpPr txBox="1"/>
              <p:nvPr/>
            </p:nvSpPr>
            <p:spPr>
              <a:xfrm>
                <a:off x="1681316" y="4011201"/>
                <a:ext cx="844346" cy="4575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panose="02040503050406030204" pitchFamily="18" charset="0"/>
                            </a:rPr>
                            <m:t>𝑓</m:t>
                          </m:r>
                        </m:e>
                        <m:sub>
                          <m:r>
                            <a:rPr lang="en-GB" sz="2200" b="0" i="1" smtClean="0">
                              <a:latin typeface="Cambria Math" panose="02040503050406030204" pitchFamily="18" charset="0"/>
                            </a:rPr>
                            <m:t>𝑒𝑠𝑐</m:t>
                          </m:r>
                          <m:r>
                            <a:rPr lang="en-GB" sz="2200" b="0" i="1" smtClean="0">
                              <a:latin typeface="Cambria Math" panose="02040503050406030204" pitchFamily="18" charset="0"/>
                            </a:rPr>
                            <m:t>, </m:t>
                          </m:r>
                          <m:r>
                            <a:rPr lang="en-GB" sz="2200" b="0" i="1" smtClean="0">
                              <a:latin typeface="Cambria Math" panose="02040503050406030204" pitchFamily="18" charset="0"/>
                            </a:rPr>
                            <m:t>𝐿𝑦𝐶</m:t>
                          </m:r>
                        </m:sub>
                      </m:sSub>
                      <m:r>
                        <a:rPr lang="en-GB" sz="2200" b="0" i="1" smtClean="0">
                          <a:latin typeface="Cambria Math" panose="02040503050406030204" pitchFamily="18" charset="0"/>
                        </a:rPr>
                        <m:t> </m:t>
                      </m:r>
                    </m:oMath>
                  </m:oMathPara>
                </a14:m>
                <a:endParaRPr lang="en-GB" sz="2200" dirty="0"/>
              </a:p>
            </p:txBody>
          </p:sp>
        </mc:Choice>
        <mc:Fallback xmlns="">
          <p:sp>
            <p:nvSpPr>
              <p:cNvPr id="12" name="TextBox 11">
                <a:extLst>
                  <a:ext uri="{FF2B5EF4-FFF2-40B4-BE49-F238E27FC236}">
                    <a16:creationId xmlns:a16="http://schemas.microsoft.com/office/drawing/2014/main" id="{6F811090-D242-4AED-190F-F68A64AE8DF2}"/>
                  </a:ext>
                </a:extLst>
              </p:cNvPr>
              <p:cNvSpPr txBox="1">
                <a:spLocks noRot="1" noChangeAspect="1" noMove="1" noResize="1" noEditPoints="1" noAdjustHandles="1" noChangeArrowheads="1" noChangeShapeType="1" noTextEdit="1"/>
              </p:cNvSpPr>
              <p:nvPr/>
            </p:nvSpPr>
            <p:spPr>
              <a:xfrm>
                <a:off x="1681316" y="4011201"/>
                <a:ext cx="844346" cy="457561"/>
              </a:xfrm>
              <a:prstGeom prst="rect">
                <a:avLst/>
              </a:prstGeom>
              <a:blipFill>
                <a:blip r:embed="rId6"/>
                <a:stretch>
                  <a:fillRect l="-4478" r="-37313" b="-13514"/>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BF19061C-80C6-7038-51C8-575B93233C4B}"/>
              </a:ext>
            </a:extLst>
          </p:cNvPr>
          <p:cNvSpPr txBox="1"/>
          <p:nvPr/>
        </p:nvSpPr>
        <p:spPr>
          <a:xfrm>
            <a:off x="10943303" y="5211793"/>
            <a:ext cx="1248697" cy="369332"/>
          </a:xfrm>
          <a:prstGeom prst="rect">
            <a:avLst/>
          </a:prstGeom>
          <a:noFill/>
        </p:spPr>
        <p:txBody>
          <a:bodyPr wrap="square" rtlCol="0">
            <a:spAutoFit/>
          </a:bodyPr>
          <a:lstStyle/>
          <a:p>
            <a:r>
              <a:rPr lang="en-GB" dirty="0"/>
              <a:t>Yuan+2024</a:t>
            </a:r>
          </a:p>
        </p:txBody>
      </p:sp>
    </p:spTree>
    <p:extLst>
      <p:ext uri="{BB962C8B-B14F-4D97-AF65-F5344CB8AC3E}">
        <p14:creationId xmlns:p14="http://schemas.microsoft.com/office/powerpoint/2010/main" val="2288046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9F8E4D-7983-8308-104B-F91DD87D5F73}"/>
                  </a:ext>
                </a:extLst>
              </p:cNvPr>
              <p:cNvSpPr>
                <a:spLocks noGrp="1"/>
              </p:cNvSpPr>
              <p:nvPr>
                <p:ph idx="1"/>
              </p:nvPr>
            </p:nvSpPr>
            <p:spPr>
              <a:xfrm>
                <a:off x="775742" y="1798819"/>
                <a:ext cx="4505631" cy="3557666"/>
              </a:xfrm>
            </p:spPr>
            <p:txBody>
              <a:bodyPr>
                <a:normAutofit/>
              </a:bodyPr>
              <a:lstStyle/>
              <a:p>
                <a:endParaRPr lang="en-GB" sz="2200" dirty="0">
                  <a:solidFill>
                    <a:srgbClr val="FFFFFF"/>
                  </a:solidFill>
                  <a:latin typeface="Helvetica" pitchFamily="2" charset="0"/>
                </a:endParaRPr>
              </a:p>
              <a:p>
                <a:r>
                  <a:rPr lang="en-GB" sz="2200" dirty="0">
                    <a:solidFill>
                      <a:srgbClr val="FFFFFF"/>
                    </a:solidFill>
                    <a:latin typeface="Helvetica" pitchFamily="2" charset="0"/>
                  </a:rPr>
                  <a:t>Re</a:t>
                </a:r>
                <a:r>
                  <a:rPr lang="en-GB" sz="2200" dirty="0">
                    <a:solidFill>
                      <a:srgbClr val="FFFFFF"/>
                    </a:solidFill>
                    <a:effectLst/>
                    <a:latin typeface="Helvetica" pitchFamily="2" charset="0"/>
                  </a:rPr>
                  <a:t>produce the Izotov+2018</a:t>
                </a:r>
                <a:r>
                  <a:rPr lang="en-GB" sz="2200" dirty="0">
                    <a:solidFill>
                      <a:srgbClr val="FFFFFF"/>
                    </a:solidFill>
                    <a:latin typeface="Helvetica" pitchFamily="2" charset="0"/>
                  </a:rPr>
                  <a:t> </a:t>
                </a:r>
                <a:r>
                  <a:rPr lang="en-GB" sz="2200" dirty="0">
                    <a:solidFill>
                      <a:srgbClr val="FFFFFF"/>
                    </a:solidFill>
                    <a:effectLst/>
                    <a:latin typeface="Helvetica" pitchFamily="2" charset="0"/>
                  </a:rPr>
                  <a:t>relation</a:t>
                </a:r>
              </a:p>
              <a:p>
                <a:r>
                  <a:rPr lang="en-GB" sz="2200" dirty="0">
                    <a:solidFill>
                      <a:srgbClr val="FFFFFF"/>
                    </a:solidFill>
                    <a:latin typeface="Helvetica" pitchFamily="2" charset="0"/>
                  </a:rPr>
                  <a:t>Three</a:t>
                </a:r>
                <a:r>
                  <a:rPr lang="en-GB" sz="2200" dirty="0">
                    <a:solidFill>
                      <a:srgbClr val="FFFFFF"/>
                    </a:solidFill>
                    <a:effectLst/>
                    <a:latin typeface="Helvetica" pitchFamily="2" charset="0"/>
                  </a:rPr>
                  <a:t> simulations span a universal</a:t>
                </a:r>
                <a:r>
                  <a:rPr lang="en-GB" sz="2200" dirty="0">
                    <a:solidFill>
                      <a:srgbClr val="FFFFFF"/>
                    </a:solidFill>
                    <a:latin typeface="Helvetica" pitchFamily="2" charset="0"/>
                  </a:rPr>
                  <a:t> </a:t>
                </a:r>
                <a:r>
                  <a:rPr lang="en-GB" sz="2200" dirty="0">
                    <a:solidFill>
                      <a:srgbClr val="FFFFFF"/>
                    </a:solidFill>
                    <a:effectLst/>
                    <a:latin typeface="Helvetica" pitchFamily="2" charset="0"/>
                  </a:rPr>
                  <a:t>relation</a:t>
                </a:r>
              </a:p>
              <a:p>
                <a:r>
                  <a:rPr lang="en-AU" sz="2400" dirty="0">
                    <a:latin typeface="Calibri" panose="020F0502020204030204" pitchFamily="34" charset="0"/>
                    <a:ea typeface="DengXian" panose="02010600030101010101" pitchFamily="2" charset="-122"/>
                    <a:cs typeface="Times New Roman" panose="02020603050405020304" pitchFamily="18" charset="0"/>
                  </a:rPr>
                  <a:t>T</a:t>
                </a:r>
                <a:r>
                  <a:rPr lang="en-AU" sz="2400" dirty="0">
                    <a:effectLst/>
                    <a:latin typeface="Calibri" panose="020F0502020204030204" pitchFamily="34" charset="0"/>
                    <a:ea typeface="DengXian" panose="02010600030101010101" pitchFamily="2" charset="-122"/>
                    <a:cs typeface="Times New Roman" panose="02020603050405020304" pitchFamily="18" charset="0"/>
                  </a:rPr>
                  <a:t>he inner connection between Ly</a:t>
                </a:r>
                <a14:m>
                  <m:oMath xmlns:m="http://schemas.openxmlformats.org/officeDocument/2006/math">
                    <m:r>
                      <a:rPr lang="en-GB" sz="2400" b="0" i="1" smtClean="0">
                        <a:effectLst/>
                        <a:latin typeface="Cambria Math" panose="02040503050406030204" pitchFamily="18" charset="0"/>
                        <a:ea typeface="DengXian" panose="02010600030101010101" pitchFamily="2" charset="-122"/>
                        <a:cs typeface="Times New Roman" panose="02020603050405020304" pitchFamily="18" charset="0"/>
                      </a:rPr>
                      <m:t>𝛼</m:t>
                    </m:r>
                  </m:oMath>
                </a14:m>
                <a:r>
                  <a:rPr lang="en-AU" sz="2400" dirty="0">
                    <a:effectLst/>
                    <a:latin typeface="Calibri" panose="020F0502020204030204" pitchFamily="34" charset="0"/>
                    <a:ea typeface="DengXian" panose="02010600030101010101" pitchFamily="2" charset="-122"/>
                    <a:cs typeface="Times New Roman" panose="02020603050405020304" pitchFamily="18" charset="0"/>
                  </a:rPr>
                  <a:t> and LyC is robust against different physics</a:t>
                </a:r>
                <a:endParaRPr lang="en-GB" sz="2200" dirty="0">
                  <a:solidFill>
                    <a:srgbClr val="FFFFFF"/>
                  </a:solidFill>
                  <a:effectLst/>
                  <a:latin typeface="Helvetica" pitchFamily="2" charset="0"/>
                </a:endParaRPr>
              </a:p>
            </p:txBody>
          </p:sp>
        </mc:Choice>
        <mc:Fallback xmlns="">
          <p:sp>
            <p:nvSpPr>
              <p:cNvPr id="3" name="Content Placeholder 2">
                <a:extLst>
                  <a:ext uri="{FF2B5EF4-FFF2-40B4-BE49-F238E27FC236}">
                    <a16:creationId xmlns:a16="http://schemas.microsoft.com/office/drawing/2014/main" id="{FC9F8E4D-7983-8308-104B-F91DD87D5F73}"/>
                  </a:ext>
                </a:extLst>
              </p:cNvPr>
              <p:cNvSpPr>
                <a:spLocks noGrp="1" noRot="1" noChangeAspect="1" noMove="1" noResize="1" noEditPoints="1" noAdjustHandles="1" noChangeArrowheads="1" noChangeShapeType="1" noTextEdit="1"/>
              </p:cNvSpPr>
              <p:nvPr>
                <p:ph idx="1"/>
              </p:nvPr>
            </p:nvSpPr>
            <p:spPr>
              <a:xfrm>
                <a:off x="775742" y="1798819"/>
                <a:ext cx="4505631" cy="3557666"/>
              </a:xfrm>
              <a:blipFill>
                <a:blip r:embed="rId3"/>
                <a:stretch>
                  <a:fillRect l="-1685"/>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7584D3B1-805F-8181-41E9-0D9647F61898}"/>
              </a:ext>
            </a:extLst>
          </p:cNvPr>
          <p:cNvSpPr txBox="1"/>
          <p:nvPr/>
        </p:nvSpPr>
        <p:spPr>
          <a:xfrm>
            <a:off x="331840" y="739655"/>
            <a:ext cx="4748160" cy="523220"/>
          </a:xfrm>
          <a:prstGeom prst="rect">
            <a:avLst/>
          </a:prstGeom>
          <a:noFill/>
        </p:spPr>
        <p:txBody>
          <a:bodyPr wrap="square" rtlCol="0">
            <a:spAutoFit/>
          </a:bodyPr>
          <a:lstStyle/>
          <a:p>
            <a:r>
              <a:rPr lang="en-GB" sz="2800" dirty="0">
                <a:solidFill>
                  <a:srgbClr val="FFFFFF"/>
                </a:solidFill>
                <a:effectLst/>
                <a:latin typeface="Helvetica" pitchFamily="2" charset="0"/>
              </a:rPr>
              <a:t>Ly𝛼 probes LyC escape</a:t>
            </a:r>
          </a:p>
        </p:txBody>
      </p:sp>
      <p:pic>
        <p:nvPicPr>
          <p:cNvPr id="2" name="Picture 1">
            <a:extLst>
              <a:ext uri="{FF2B5EF4-FFF2-40B4-BE49-F238E27FC236}">
                <a16:creationId xmlns:a16="http://schemas.microsoft.com/office/drawing/2014/main" id="{717DDA3B-546E-CD7C-D219-63026660439D}"/>
              </a:ext>
            </a:extLst>
          </p:cNvPr>
          <p:cNvPicPr>
            <a:picLocks noChangeAspect="1"/>
          </p:cNvPicPr>
          <p:nvPr/>
        </p:nvPicPr>
        <p:blipFill>
          <a:blip r:embed="rId4"/>
          <a:stretch>
            <a:fillRect/>
          </a:stretch>
        </p:blipFill>
        <p:spPr>
          <a:xfrm>
            <a:off x="5662705" y="0"/>
            <a:ext cx="6529296" cy="600259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2F4E13F-D26B-D34B-2312-B39FC418D1DB}"/>
                  </a:ext>
                </a:extLst>
              </p:cNvPr>
              <p:cNvSpPr txBox="1"/>
              <p:nvPr/>
            </p:nvSpPr>
            <p:spPr>
              <a:xfrm>
                <a:off x="8927353" y="6031372"/>
                <a:ext cx="811161" cy="4569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panose="02040503050406030204" pitchFamily="18" charset="0"/>
                            </a:rPr>
                            <m:t>𝑣</m:t>
                          </m:r>
                        </m:e>
                        <m:sub>
                          <m:r>
                            <a:rPr lang="en-GB" sz="2200" b="0" i="1" smtClean="0">
                              <a:latin typeface="Cambria Math" panose="02040503050406030204" pitchFamily="18" charset="0"/>
                            </a:rPr>
                            <m:t>𝑠𝑒𝑝</m:t>
                          </m:r>
                        </m:sub>
                      </m:sSub>
                    </m:oMath>
                  </m:oMathPara>
                </a14:m>
                <a:endParaRPr lang="en-GB" sz="2200" dirty="0"/>
              </a:p>
            </p:txBody>
          </p:sp>
        </mc:Choice>
        <mc:Fallback xmlns="">
          <p:sp>
            <p:nvSpPr>
              <p:cNvPr id="5" name="TextBox 4">
                <a:extLst>
                  <a:ext uri="{FF2B5EF4-FFF2-40B4-BE49-F238E27FC236}">
                    <a16:creationId xmlns:a16="http://schemas.microsoft.com/office/drawing/2014/main" id="{F2F4E13F-D26B-D34B-2312-B39FC418D1DB}"/>
                  </a:ext>
                </a:extLst>
              </p:cNvPr>
              <p:cNvSpPr txBox="1">
                <a:spLocks noRot="1" noChangeAspect="1" noMove="1" noResize="1" noEditPoints="1" noAdjustHandles="1" noChangeArrowheads="1" noChangeShapeType="1" noTextEdit="1"/>
              </p:cNvSpPr>
              <p:nvPr/>
            </p:nvSpPr>
            <p:spPr>
              <a:xfrm>
                <a:off x="8927353" y="6031372"/>
                <a:ext cx="811161" cy="456985"/>
              </a:xfrm>
              <a:prstGeom prst="rect">
                <a:avLst/>
              </a:prstGeom>
              <a:blipFill>
                <a:blip r:embed="rId5"/>
                <a:stretch>
                  <a:fillRect b="-5405"/>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A1C4B46E-4002-3886-A9EB-03D43341E9D4}"/>
              </a:ext>
            </a:extLst>
          </p:cNvPr>
          <p:cNvSpPr txBox="1"/>
          <p:nvPr/>
        </p:nvSpPr>
        <p:spPr>
          <a:xfrm>
            <a:off x="10943303" y="6413943"/>
            <a:ext cx="1248697" cy="369332"/>
          </a:xfrm>
          <a:prstGeom prst="rect">
            <a:avLst/>
          </a:prstGeom>
          <a:noFill/>
        </p:spPr>
        <p:txBody>
          <a:bodyPr wrap="square" rtlCol="0">
            <a:spAutoFit/>
          </a:bodyPr>
          <a:lstStyle/>
          <a:p>
            <a:r>
              <a:rPr lang="en-GB" dirty="0"/>
              <a:t>Yuan+2024</a:t>
            </a:r>
          </a:p>
        </p:txBody>
      </p:sp>
    </p:spTree>
    <p:extLst>
      <p:ext uri="{BB962C8B-B14F-4D97-AF65-F5344CB8AC3E}">
        <p14:creationId xmlns:p14="http://schemas.microsoft.com/office/powerpoint/2010/main" val="233682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9F8E4D-7983-8308-104B-F91DD87D5F73}"/>
              </a:ext>
            </a:extLst>
          </p:cNvPr>
          <p:cNvSpPr>
            <a:spLocks noGrp="1"/>
          </p:cNvSpPr>
          <p:nvPr>
            <p:ph idx="1"/>
          </p:nvPr>
        </p:nvSpPr>
        <p:spPr>
          <a:xfrm>
            <a:off x="6684943" y="1896942"/>
            <a:ext cx="4767542" cy="2592165"/>
          </a:xfrm>
        </p:spPr>
        <p:txBody>
          <a:bodyPr>
            <a:normAutofit/>
          </a:bodyPr>
          <a:lstStyle/>
          <a:p>
            <a:r>
              <a:rPr lang="en-GB" sz="2200" dirty="0">
                <a:solidFill>
                  <a:srgbClr val="FFFFFF"/>
                </a:solidFill>
                <a:effectLst/>
              </a:rPr>
              <a:t>All galaxies in our sample of high-z LAEs show close companions</a:t>
            </a:r>
          </a:p>
          <a:p>
            <a:endParaRPr lang="en-GB" sz="2200" dirty="0">
              <a:solidFill>
                <a:srgbClr val="FFFFFF"/>
              </a:solidFill>
              <a:effectLst/>
            </a:endParaRPr>
          </a:p>
          <a:p>
            <a:r>
              <a:rPr lang="en-GB" sz="2200" dirty="0">
                <a:solidFill>
                  <a:srgbClr val="FFFFFF"/>
                </a:solidFill>
                <a:effectLst/>
              </a:rPr>
              <a:t>Analogue merger in </a:t>
            </a:r>
            <a:r>
              <a:rPr lang="en-GB" sz="2200" dirty="0" err="1">
                <a:solidFill>
                  <a:srgbClr val="FFFFFF"/>
                </a:solidFill>
                <a:effectLst/>
              </a:rPr>
              <a:t>RTnsCRiMHD</a:t>
            </a:r>
            <a:r>
              <a:rPr lang="en-GB" sz="2200" dirty="0">
                <a:solidFill>
                  <a:srgbClr val="FFFFFF"/>
                </a:solidFill>
                <a:effectLst/>
              </a:rPr>
              <a:t> simulation in </a:t>
            </a:r>
            <a:r>
              <a:rPr lang="en-GB" sz="2200" dirty="0" err="1">
                <a:solidFill>
                  <a:srgbClr val="FF0000"/>
                </a:solidFill>
                <a:effectLst/>
              </a:rPr>
              <a:t>Azahar</a:t>
            </a:r>
            <a:r>
              <a:rPr lang="en-GB" sz="2200" dirty="0">
                <a:solidFill>
                  <a:srgbClr val="FFFFFF"/>
                </a:solidFill>
              </a:rPr>
              <a:t> </a:t>
            </a:r>
            <a:r>
              <a:rPr lang="en-GB" sz="2200" dirty="0">
                <a:solidFill>
                  <a:srgbClr val="FFFFFF"/>
                </a:solidFill>
                <a:effectLst/>
              </a:rPr>
              <a:t>suite as observed object </a:t>
            </a:r>
            <a:r>
              <a:rPr lang="en-GB" sz="2200" dirty="0">
                <a:effectLst/>
                <a:ea typeface="DengXian" panose="02010600030101010101" pitchFamily="2" charset="-122"/>
                <a:cs typeface="Times New Roman" panose="02020603050405020304" pitchFamily="18" charset="0"/>
              </a:rPr>
              <a:t>EGSY8p68</a:t>
            </a:r>
            <a:r>
              <a:rPr lang="en-GB" sz="2200" dirty="0">
                <a:effectLst/>
              </a:rPr>
              <a:t> </a:t>
            </a:r>
            <a:endParaRPr lang="en-GB" sz="2200" dirty="0">
              <a:solidFill>
                <a:srgbClr val="FFFFFF"/>
              </a:solidFill>
              <a:effectLst/>
            </a:endParaRPr>
          </a:p>
        </p:txBody>
      </p:sp>
      <p:sp>
        <p:nvSpPr>
          <p:cNvPr id="4" name="TextBox 3">
            <a:extLst>
              <a:ext uri="{FF2B5EF4-FFF2-40B4-BE49-F238E27FC236}">
                <a16:creationId xmlns:a16="http://schemas.microsoft.com/office/drawing/2014/main" id="{7584D3B1-805F-8181-41E9-0D9647F61898}"/>
              </a:ext>
            </a:extLst>
          </p:cNvPr>
          <p:cNvSpPr txBox="1"/>
          <p:nvPr/>
        </p:nvSpPr>
        <p:spPr>
          <a:xfrm>
            <a:off x="685800" y="439315"/>
            <a:ext cx="8885902" cy="523220"/>
          </a:xfrm>
          <a:prstGeom prst="rect">
            <a:avLst/>
          </a:prstGeom>
          <a:noFill/>
        </p:spPr>
        <p:txBody>
          <a:bodyPr wrap="square" rtlCol="0">
            <a:spAutoFit/>
          </a:bodyPr>
          <a:lstStyle/>
          <a:p>
            <a:r>
              <a:rPr lang="en-GB" sz="2800" dirty="0">
                <a:solidFill>
                  <a:srgbClr val="FFFFFF"/>
                </a:solidFill>
                <a:effectLst/>
                <a:latin typeface="Helvetica" pitchFamily="2" charset="0"/>
              </a:rPr>
              <a:t>Galaxy Merger</a:t>
            </a:r>
            <a:r>
              <a:rPr lang="en-GB" sz="2800" dirty="0">
                <a:solidFill>
                  <a:srgbClr val="FFFFFF"/>
                </a:solidFill>
                <a:latin typeface="Helvetica" pitchFamily="2" charset="0"/>
              </a:rPr>
              <a:t> as an </a:t>
            </a:r>
            <a:r>
              <a:rPr lang="en-GB" sz="2800" dirty="0">
                <a:solidFill>
                  <a:srgbClr val="FFFFFF"/>
                </a:solidFill>
                <a:effectLst/>
                <a:latin typeface="Helvetica" pitchFamily="2" charset="0"/>
              </a:rPr>
              <a:t>origin of high-z LAE</a:t>
            </a:r>
          </a:p>
        </p:txBody>
      </p:sp>
      <p:pic>
        <p:nvPicPr>
          <p:cNvPr id="5" name="Picture 4" descr="A collage of images of a space telescope&#10;&#10;Description automatically generated">
            <a:extLst>
              <a:ext uri="{FF2B5EF4-FFF2-40B4-BE49-F238E27FC236}">
                <a16:creationId xmlns:a16="http://schemas.microsoft.com/office/drawing/2014/main" id="{2A615539-B66F-9246-0CCD-E852A39290A4}"/>
              </a:ext>
            </a:extLst>
          </p:cNvPr>
          <p:cNvPicPr>
            <a:picLocks noChangeAspect="1"/>
          </p:cNvPicPr>
          <p:nvPr/>
        </p:nvPicPr>
        <p:blipFill>
          <a:blip r:embed="rId3"/>
          <a:stretch>
            <a:fillRect/>
          </a:stretch>
        </p:blipFill>
        <p:spPr>
          <a:xfrm>
            <a:off x="1119176" y="1757065"/>
            <a:ext cx="5023405" cy="4915084"/>
          </a:xfrm>
          <a:prstGeom prst="rect">
            <a:avLst/>
          </a:prstGeom>
        </p:spPr>
      </p:pic>
      <p:sp>
        <p:nvSpPr>
          <p:cNvPr id="6" name="TextBox 5">
            <a:extLst>
              <a:ext uri="{FF2B5EF4-FFF2-40B4-BE49-F238E27FC236}">
                <a16:creationId xmlns:a16="http://schemas.microsoft.com/office/drawing/2014/main" id="{1A999B1E-E685-7AF4-AE02-06FC91162721}"/>
              </a:ext>
            </a:extLst>
          </p:cNvPr>
          <p:cNvSpPr txBox="1"/>
          <p:nvPr/>
        </p:nvSpPr>
        <p:spPr>
          <a:xfrm>
            <a:off x="6142581" y="6302817"/>
            <a:ext cx="1513756" cy="369332"/>
          </a:xfrm>
          <a:prstGeom prst="rect">
            <a:avLst/>
          </a:prstGeom>
          <a:noFill/>
        </p:spPr>
        <p:txBody>
          <a:bodyPr wrap="square">
            <a:spAutoFit/>
          </a:bodyPr>
          <a:lstStyle/>
          <a:p>
            <a:r>
              <a:rPr lang="en-GB" dirty="0">
                <a:solidFill>
                  <a:srgbClr val="FFFFFF"/>
                </a:solidFill>
                <a:effectLst/>
                <a:latin typeface="Helvetica" pitchFamily="2" charset="0"/>
              </a:rPr>
              <a:t>Witten+2024</a:t>
            </a:r>
          </a:p>
        </p:txBody>
      </p:sp>
      <p:sp>
        <p:nvSpPr>
          <p:cNvPr id="2" name="TextBox 1">
            <a:extLst>
              <a:ext uri="{FF2B5EF4-FFF2-40B4-BE49-F238E27FC236}">
                <a16:creationId xmlns:a16="http://schemas.microsoft.com/office/drawing/2014/main" id="{7898A485-9D73-FD52-DEFE-7FDD4CF27716}"/>
              </a:ext>
            </a:extLst>
          </p:cNvPr>
          <p:cNvSpPr txBox="1"/>
          <p:nvPr/>
        </p:nvSpPr>
        <p:spPr>
          <a:xfrm>
            <a:off x="1633928" y="1244285"/>
            <a:ext cx="1624559" cy="430887"/>
          </a:xfrm>
          <a:prstGeom prst="rect">
            <a:avLst/>
          </a:prstGeom>
          <a:noFill/>
        </p:spPr>
        <p:txBody>
          <a:bodyPr wrap="square" rtlCol="0">
            <a:spAutoFit/>
          </a:bodyPr>
          <a:lstStyle/>
          <a:p>
            <a:r>
              <a:rPr lang="en-GB" sz="2200" dirty="0"/>
              <a:t>observation</a:t>
            </a:r>
          </a:p>
        </p:txBody>
      </p:sp>
      <p:sp>
        <p:nvSpPr>
          <p:cNvPr id="7" name="TextBox 6">
            <a:extLst>
              <a:ext uri="{FF2B5EF4-FFF2-40B4-BE49-F238E27FC236}">
                <a16:creationId xmlns:a16="http://schemas.microsoft.com/office/drawing/2014/main" id="{DD183E2D-F606-3E61-D750-095944B575FE}"/>
              </a:ext>
            </a:extLst>
          </p:cNvPr>
          <p:cNvSpPr txBox="1"/>
          <p:nvPr/>
        </p:nvSpPr>
        <p:spPr>
          <a:xfrm>
            <a:off x="4231598" y="1244285"/>
            <a:ext cx="1624559" cy="430887"/>
          </a:xfrm>
          <a:prstGeom prst="rect">
            <a:avLst/>
          </a:prstGeom>
          <a:noFill/>
        </p:spPr>
        <p:txBody>
          <a:bodyPr wrap="square" rtlCol="0">
            <a:spAutoFit/>
          </a:bodyPr>
          <a:lstStyle/>
          <a:p>
            <a:r>
              <a:rPr lang="en-GB" sz="2200" dirty="0"/>
              <a:t>simulation</a:t>
            </a:r>
          </a:p>
        </p:txBody>
      </p:sp>
    </p:spTree>
    <p:extLst>
      <p:ext uri="{BB962C8B-B14F-4D97-AF65-F5344CB8AC3E}">
        <p14:creationId xmlns:p14="http://schemas.microsoft.com/office/powerpoint/2010/main" val="354544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alaxy&#10;&#10;Description automatically generated">
            <a:extLst>
              <a:ext uri="{FF2B5EF4-FFF2-40B4-BE49-F238E27FC236}">
                <a16:creationId xmlns:a16="http://schemas.microsoft.com/office/drawing/2014/main" id="{78334664-0A9C-2352-508B-8C2F3E34ED4F}"/>
              </a:ext>
            </a:extLst>
          </p:cNvPr>
          <p:cNvPicPr>
            <a:picLocks noGrp="1" noChangeAspect="1"/>
          </p:cNvPicPr>
          <p:nvPr>
            <p:ph idx="1"/>
          </p:nvPr>
        </p:nvPicPr>
        <p:blipFill>
          <a:blip r:embed="rId3"/>
          <a:stretch>
            <a:fillRect/>
          </a:stretch>
        </p:blipFill>
        <p:spPr>
          <a:xfrm>
            <a:off x="233381" y="1261845"/>
            <a:ext cx="9117210" cy="4576862"/>
          </a:xfrm>
        </p:spPr>
      </p:pic>
      <p:sp>
        <p:nvSpPr>
          <p:cNvPr id="4" name="TextBox 3">
            <a:extLst>
              <a:ext uri="{FF2B5EF4-FFF2-40B4-BE49-F238E27FC236}">
                <a16:creationId xmlns:a16="http://schemas.microsoft.com/office/drawing/2014/main" id="{7584D3B1-805F-8181-41E9-0D9647F61898}"/>
              </a:ext>
            </a:extLst>
          </p:cNvPr>
          <p:cNvSpPr txBox="1"/>
          <p:nvPr/>
        </p:nvSpPr>
        <p:spPr>
          <a:xfrm>
            <a:off x="233381" y="324092"/>
            <a:ext cx="3086279" cy="523220"/>
          </a:xfrm>
          <a:prstGeom prst="rect">
            <a:avLst/>
          </a:prstGeom>
          <a:noFill/>
        </p:spPr>
        <p:txBody>
          <a:bodyPr wrap="square" rtlCol="0">
            <a:spAutoFit/>
          </a:bodyPr>
          <a:lstStyle/>
          <a:p>
            <a:r>
              <a:rPr lang="en-GB" sz="2800" dirty="0">
                <a:solidFill>
                  <a:srgbClr val="FFFFFF"/>
                </a:solidFill>
                <a:effectLst/>
                <a:latin typeface="Helvetica" pitchFamily="2" charset="0"/>
              </a:rPr>
              <a:t>Merger sequence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622F081-DAA3-7333-B6BE-4E09FAC90F86}"/>
                  </a:ext>
                </a:extLst>
              </p:cNvPr>
              <p:cNvSpPr txBox="1"/>
              <p:nvPr/>
            </p:nvSpPr>
            <p:spPr>
              <a:xfrm>
                <a:off x="4853282" y="5838707"/>
                <a:ext cx="7105337" cy="769441"/>
              </a:xfrm>
              <a:prstGeom prst="rect">
                <a:avLst/>
              </a:prstGeom>
              <a:noFill/>
            </p:spPr>
            <p:txBody>
              <a:bodyPr wrap="square" rtlCol="0">
                <a:spAutoFit/>
              </a:bodyPr>
              <a:lstStyle/>
              <a:p>
                <a:pPr marL="285750" indent="-285750">
                  <a:buFont typeface="Arial" panose="020B0604020202020204" pitchFamily="34" charset="0"/>
                  <a:buChar char="•"/>
                </a:pPr>
                <a:r>
                  <a:rPr lang="en-GB" sz="2200" dirty="0">
                    <a:solidFill>
                      <a:srgbClr val="FFFFFF"/>
                    </a:solidFill>
                    <a:effectLst/>
                  </a:rPr>
                  <a:t>Isolated -&gt; merger -&gt; disc</a:t>
                </a:r>
                <a:endParaRPr lang="en-GB" sz="2200" dirty="0">
                  <a:solidFill>
                    <a:srgbClr val="FFFFFF"/>
                  </a:solidFill>
                </a:endParaRPr>
              </a:p>
              <a:p>
                <a:pPr marL="285750" indent="-285750">
                  <a:buFont typeface="Arial" panose="020B0604020202020204" pitchFamily="34" charset="0"/>
                  <a:buChar char="•"/>
                </a:pPr>
                <a:r>
                  <a:rPr lang="en-GB" sz="2200" dirty="0">
                    <a:ea typeface="DengXian" panose="02010600030101010101" pitchFamily="2" charset="-122"/>
                  </a:rPr>
                  <a:t>S</a:t>
                </a:r>
                <a:r>
                  <a:rPr lang="en-GB" sz="2200" dirty="0">
                    <a:effectLst/>
                    <a:ea typeface="DengXian" panose="02010600030101010101" pitchFamily="2" charset="-122"/>
                  </a:rPr>
                  <a:t>cattered Ly</a:t>
                </a:r>
                <a14:m>
                  <m:oMath xmlns:m="http://schemas.openxmlformats.org/officeDocument/2006/math">
                    <m:r>
                      <a:rPr lang="en-GB" sz="2200" b="0" i="1" smtClean="0">
                        <a:effectLst/>
                        <a:latin typeface="Cambria Math" panose="02040503050406030204" pitchFamily="18" charset="0"/>
                        <a:ea typeface="DengXian" panose="02010600030101010101" pitchFamily="2" charset="-122"/>
                      </a:rPr>
                      <m:t>𝛼</m:t>
                    </m:r>
                  </m:oMath>
                </a14:m>
                <a:r>
                  <a:rPr lang="en-GB" sz="2200" dirty="0">
                    <a:effectLst/>
                    <a:ea typeface="DengXian" panose="02010600030101010101" pitchFamily="2" charset="-122"/>
                  </a:rPr>
                  <a:t> images lose some of the merger signature</a:t>
                </a:r>
                <a:r>
                  <a:rPr lang="en-GB" sz="2200" dirty="0">
                    <a:effectLst/>
                  </a:rPr>
                  <a:t> </a:t>
                </a:r>
                <a:endParaRPr lang="en-GB" sz="2200" dirty="0">
                  <a:solidFill>
                    <a:srgbClr val="FFFFFF"/>
                  </a:solidFill>
                  <a:effectLst/>
                </a:endParaRPr>
              </a:p>
            </p:txBody>
          </p:sp>
        </mc:Choice>
        <mc:Fallback xmlns="">
          <p:sp>
            <p:nvSpPr>
              <p:cNvPr id="8" name="TextBox 7">
                <a:extLst>
                  <a:ext uri="{FF2B5EF4-FFF2-40B4-BE49-F238E27FC236}">
                    <a16:creationId xmlns:a16="http://schemas.microsoft.com/office/drawing/2014/main" id="{4622F081-DAA3-7333-B6BE-4E09FAC90F86}"/>
                  </a:ext>
                </a:extLst>
              </p:cNvPr>
              <p:cNvSpPr txBox="1">
                <a:spLocks noRot="1" noChangeAspect="1" noMove="1" noResize="1" noEditPoints="1" noAdjustHandles="1" noChangeArrowheads="1" noChangeShapeType="1" noTextEdit="1"/>
              </p:cNvSpPr>
              <p:nvPr/>
            </p:nvSpPr>
            <p:spPr>
              <a:xfrm>
                <a:off x="4853282" y="5838707"/>
                <a:ext cx="7105337" cy="769441"/>
              </a:xfrm>
              <a:prstGeom prst="rect">
                <a:avLst/>
              </a:prstGeom>
              <a:blipFill>
                <a:blip r:embed="rId4"/>
                <a:stretch>
                  <a:fillRect l="-1071" t="-4839" b="-14516"/>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BF3EC880-4A5E-856B-F752-B673B9C20479}"/>
              </a:ext>
            </a:extLst>
          </p:cNvPr>
          <p:cNvSpPr txBox="1"/>
          <p:nvPr/>
        </p:nvSpPr>
        <p:spPr>
          <a:xfrm>
            <a:off x="233381" y="5965248"/>
            <a:ext cx="1513756" cy="369332"/>
          </a:xfrm>
          <a:prstGeom prst="rect">
            <a:avLst/>
          </a:prstGeom>
          <a:noFill/>
        </p:spPr>
        <p:txBody>
          <a:bodyPr wrap="square">
            <a:spAutoFit/>
          </a:bodyPr>
          <a:lstStyle/>
          <a:p>
            <a:r>
              <a:rPr lang="en-GB" dirty="0">
                <a:solidFill>
                  <a:srgbClr val="FFFFFF"/>
                </a:solidFill>
                <a:effectLst/>
                <a:latin typeface="Helvetica" pitchFamily="2" charset="0"/>
              </a:rPr>
              <a:t>Witten+2024</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64ECA69-6582-55F0-523D-FC12563843F7}"/>
                  </a:ext>
                </a:extLst>
              </p:cNvPr>
              <p:cNvSpPr txBox="1"/>
              <p:nvPr/>
            </p:nvSpPr>
            <p:spPr>
              <a:xfrm>
                <a:off x="735559" y="849198"/>
                <a:ext cx="135685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panose="02040503050406030204" pitchFamily="18" charset="0"/>
                        </a:rPr>
                        <m:t>𝑧</m:t>
                      </m:r>
                      <m:r>
                        <a:rPr lang="en-GB" sz="2200" b="0" i="1" smtClean="0">
                          <a:latin typeface="Cambria Math" panose="02040503050406030204" pitchFamily="18" charset="0"/>
                        </a:rPr>
                        <m:t>=8.1</m:t>
                      </m:r>
                    </m:oMath>
                  </m:oMathPara>
                </a14:m>
                <a:endParaRPr lang="en-GB" sz="2200" dirty="0"/>
              </a:p>
            </p:txBody>
          </p:sp>
        </mc:Choice>
        <mc:Fallback xmlns="">
          <p:sp>
            <p:nvSpPr>
              <p:cNvPr id="2" name="TextBox 1">
                <a:extLst>
                  <a:ext uri="{FF2B5EF4-FFF2-40B4-BE49-F238E27FC236}">
                    <a16:creationId xmlns:a16="http://schemas.microsoft.com/office/drawing/2014/main" id="{464ECA69-6582-55F0-523D-FC12563843F7}"/>
                  </a:ext>
                </a:extLst>
              </p:cNvPr>
              <p:cNvSpPr txBox="1">
                <a:spLocks noRot="1" noChangeAspect="1" noMove="1" noResize="1" noEditPoints="1" noAdjustHandles="1" noChangeArrowheads="1" noChangeShapeType="1" noTextEdit="1"/>
              </p:cNvSpPr>
              <p:nvPr/>
            </p:nvSpPr>
            <p:spPr>
              <a:xfrm>
                <a:off x="735559" y="849198"/>
                <a:ext cx="1356852" cy="43088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0D3D6F2-DB68-32A2-4551-56039A44F78F}"/>
                  </a:ext>
                </a:extLst>
              </p:cNvPr>
              <p:cNvSpPr txBox="1"/>
              <p:nvPr/>
            </p:nvSpPr>
            <p:spPr>
              <a:xfrm>
                <a:off x="2769339" y="852615"/>
                <a:ext cx="135685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panose="02040503050406030204" pitchFamily="18" charset="0"/>
                        </a:rPr>
                        <m:t>𝑧</m:t>
                      </m:r>
                      <m:r>
                        <a:rPr lang="en-GB" sz="2200" b="0" i="1" smtClean="0">
                          <a:latin typeface="Cambria Math" panose="02040503050406030204" pitchFamily="18" charset="0"/>
                        </a:rPr>
                        <m:t>=8.1</m:t>
                      </m:r>
                    </m:oMath>
                  </m:oMathPara>
                </a14:m>
                <a:endParaRPr lang="en-GB" sz="2200" dirty="0"/>
              </a:p>
            </p:txBody>
          </p:sp>
        </mc:Choice>
        <mc:Fallback xmlns="">
          <p:sp>
            <p:nvSpPr>
              <p:cNvPr id="3" name="TextBox 2">
                <a:extLst>
                  <a:ext uri="{FF2B5EF4-FFF2-40B4-BE49-F238E27FC236}">
                    <a16:creationId xmlns:a16="http://schemas.microsoft.com/office/drawing/2014/main" id="{F0D3D6F2-DB68-32A2-4551-56039A44F78F}"/>
                  </a:ext>
                </a:extLst>
              </p:cNvPr>
              <p:cNvSpPr txBox="1">
                <a:spLocks noRot="1" noChangeAspect="1" noMove="1" noResize="1" noEditPoints="1" noAdjustHandles="1" noChangeArrowheads="1" noChangeShapeType="1" noTextEdit="1"/>
              </p:cNvSpPr>
              <p:nvPr/>
            </p:nvSpPr>
            <p:spPr>
              <a:xfrm>
                <a:off x="2769339" y="852615"/>
                <a:ext cx="1356852" cy="43088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FA8A50A-21B2-6156-53C1-D2D79082199F}"/>
                  </a:ext>
                </a:extLst>
              </p:cNvPr>
              <p:cNvSpPr txBox="1"/>
              <p:nvPr/>
            </p:nvSpPr>
            <p:spPr>
              <a:xfrm>
                <a:off x="5166044" y="849198"/>
                <a:ext cx="135685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panose="02040503050406030204" pitchFamily="18" charset="0"/>
                        </a:rPr>
                        <m:t>𝑧</m:t>
                      </m:r>
                      <m:r>
                        <a:rPr lang="en-GB" sz="2200" b="0" i="1" smtClean="0">
                          <a:latin typeface="Cambria Math" panose="02040503050406030204" pitchFamily="18" charset="0"/>
                        </a:rPr>
                        <m:t>=7.3</m:t>
                      </m:r>
                    </m:oMath>
                  </m:oMathPara>
                </a14:m>
                <a:endParaRPr lang="en-GB" sz="2200" dirty="0"/>
              </a:p>
            </p:txBody>
          </p:sp>
        </mc:Choice>
        <mc:Fallback xmlns="">
          <p:sp>
            <p:nvSpPr>
              <p:cNvPr id="5" name="TextBox 4">
                <a:extLst>
                  <a:ext uri="{FF2B5EF4-FFF2-40B4-BE49-F238E27FC236}">
                    <a16:creationId xmlns:a16="http://schemas.microsoft.com/office/drawing/2014/main" id="{CFA8A50A-21B2-6156-53C1-D2D79082199F}"/>
                  </a:ext>
                </a:extLst>
              </p:cNvPr>
              <p:cNvSpPr txBox="1">
                <a:spLocks noRot="1" noChangeAspect="1" noMove="1" noResize="1" noEditPoints="1" noAdjustHandles="1" noChangeArrowheads="1" noChangeShapeType="1" noTextEdit="1"/>
              </p:cNvSpPr>
              <p:nvPr/>
            </p:nvSpPr>
            <p:spPr>
              <a:xfrm>
                <a:off x="5166044" y="849198"/>
                <a:ext cx="1356852" cy="43088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D8CEE46-0B73-5AAA-90FA-41D74A0E5EE1}"/>
                  </a:ext>
                </a:extLst>
              </p:cNvPr>
              <p:cNvSpPr txBox="1"/>
              <p:nvPr/>
            </p:nvSpPr>
            <p:spPr>
              <a:xfrm>
                <a:off x="7552541" y="856519"/>
                <a:ext cx="135685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panose="02040503050406030204" pitchFamily="18" charset="0"/>
                        </a:rPr>
                        <m:t>𝑧</m:t>
                      </m:r>
                      <m:r>
                        <a:rPr lang="en-GB" sz="2200" b="0" i="1" smtClean="0">
                          <a:latin typeface="Cambria Math" panose="02040503050406030204" pitchFamily="18" charset="0"/>
                        </a:rPr>
                        <m:t>=6.1</m:t>
                      </m:r>
                    </m:oMath>
                  </m:oMathPara>
                </a14:m>
                <a:endParaRPr lang="en-GB" sz="2200" dirty="0"/>
              </a:p>
            </p:txBody>
          </p:sp>
        </mc:Choice>
        <mc:Fallback xmlns="">
          <p:sp>
            <p:nvSpPr>
              <p:cNvPr id="6" name="TextBox 5">
                <a:extLst>
                  <a:ext uri="{FF2B5EF4-FFF2-40B4-BE49-F238E27FC236}">
                    <a16:creationId xmlns:a16="http://schemas.microsoft.com/office/drawing/2014/main" id="{4D8CEE46-0B73-5AAA-90FA-41D74A0E5EE1}"/>
                  </a:ext>
                </a:extLst>
              </p:cNvPr>
              <p:cNvSpPr txBox="1">
                <a:spLocks noRot="1" noChangeAspect="1" noMove="1" noResize="1" noEditPoints="1" noAdjustHandles="1" noChangeArrowheads="1" noChangeShapeType="1" noTextEdit="1"/>
              </p:cNvSpPr>
              <p:nvPr/>
            </p:nvSpPr>
            <p:spPr>
              <a:xfrm>
                <a:off x="7552541" y="856519"/>
                <a:ext cx="1356852" cy="430887"/>
              </a:xfrm>
              <a:prstGeom prst="rect">
                <a:avLst/>
              </a:prstGeom>
              <a:blipFill>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362246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9F8E4D-7983-8308-104B-F91DD87D5F73}"/>
              </a:ext>
            </a:extLst>
          </p:cNvPr>
          <p:cNvSpPr>
            <a:spLocks noGrp="1"/>
          </p:cNvSpPr>
          <p:nvPr>
            <p:ph idx="1"/>
          </p:nvPr>
        </p:nvSpPr>
        <p:spPr>
          <a:xfrm>
            <a:off x="522515" y="2359959"/>
            <a:ext cx="4859593" cy="2505955"/>
          </a:xfrm>
        </p:spPr>
        <p:txBody>
          <a:bodyPr>
            <a:noAutofit/>
          </a:bodyPr>
          <a:lstStyle/>
          <a:p>
            <a:r>
              <a:rPr lang="en-GB" sz="2200" dirty="0">
                <a:solidFill>
                  <a:srgbClr val="FFFFFF"/>
                </a:solidFill>
                <a:effectLst/>
                <a:latin typeface="Helvetica" pitchFamily="2" charset="0"/>
              </a:rPr>
              <a:t>Merger triggers high SFR that drives</a:t>
            </a:r>
            <a:r>
              <a:rPr lang="en-GB" sz="2200" dirty="0">
                <a:solidFill>
                  <a:srgbClr val="FFFFFF"/>
                </a:solidFill>
                <a:latin typeface="Helvetica" pitchFamily="2" charset="0"/>
              </a:rPr>
              <a:t> </a:t>
            </a:r>
            <a:r>
              <a:rPr lang="en-GB" sz="2200" dirty="0">
                <a:solidFill>
                  <a:srgbClr val="FFFFFF"/>
                </a:solidFill>
                <a:effectLst/>
                <a:latin typeface="Helvetica" pitchFamily="2" charset="0"/>
              </a:rPr>
              <a:t>brighter intrinsic Ly𝛼 emission, which enhances their visibilities.</a:t>
            </a:r>
          </a:p>
          <a:p>
            <a:r>
              <a:rPr lang="en-GB" sz="2200" dirty="0">
                <a:solidFill>
                  <a:srgbClr val="FFFFFF"/>
                </a:solidFill>
                <a:effectLst/>
                <a:latin typeface="Helvetica" pitchFamily="2" charset="0"/>
              </a:rPr>
              <a:t>Tidal stripping and feedback clear low-density channels, helping the</a:t>
            </a:r>
            <a:r>
              <a:rPr lang="en-GB" sz="2200" dirty="0">
                <a:solidFill>
                  <a:srgbClr val="FFFFFF"/>
                </a:solidFill>
                <a:latin typeface="Helvetica" pitchFamily="2" charset="0"/>
              </a:rPr>
              <a:t> </a:t>
            </a:r>
            <a:r>
              <a:rPr lang="en-GB" sz="2200" dirty="0">
                <a:solidFill>
                  <a:srgbClr val="FFFFFF"/>
                </a:solidFill>
                <a:effectLst/>
                <a:latin typeface="Helvetica" pitchFamily="2" charset="0"/>
              </a:rPr>
              <a:t>escape of Ly𝛼</a:t>
            </a:r>
          </a:p>
        </p:txBody>
      </p:sp>
      <p:sp>
        <p:nvSpPr>
          <p:cNvPr id="4" name="TextBox 3">
            <a:extLst>
              <a:ext uri="{FF2B5EF4-FFF2-40B4-BE49-F238E27FC236}">
                <a16:creationId xmlns:a16="http://schemas.microsoft.com/office/drawing/2014/main" id="{7584D3B1-805F-8181-41E9-0D9647F61898}"/>
              </a:ext>
            </a:extLst>
          </p:cNvPr>
          <p:cNvSpPr txBox="1"/>
          <p:nvPr/>
        </p:nvSpPr>
        <p:spPr>
          <a:xfrm>
            <a:off x="685801" y="680661"/>
            <a:ext cx="4696307" cy="523220"/>
          </a:xfrm>
          <a:prstGeom prst="rect">
            <a:avLst/>
          </a:prstGeom>
          <a:noFill/>
        </p:spPr>
        <p:txBody>
          <a:bodyPr wrap="square" rtlCol="0">
            <a:spAutoFit/>
          </a:bodyPr>
          <a:lstStyle/>
          <a:p>
            <a:r>
              <a:rPr lang="en-GB" sz="2800" dirty="0">
                <a:solidFill>
                  <a:srgbClr val="FFFFFF"/>
                </a:solidFill>
                <a:effectLst/>
                <a:latin typeface="Helvetica" pitchFamily="2" charset="0"/>
              </a:rPr>
              <a:t>Merger triggered Ly𝛼 burst</a:t>
            </a:r>
          </a:p>
        </p:txBody>
      </p:sp>
      <p:pic>
        <p:nvPicPr>
          <p:cNvPr id="6" name="Picture 5" descr="A graph of different colored lines&#10;&#10;Description automatically generated">
            <a:extLst>
              <a:ext uri="{FF2B5EF4-FFF2-40B4-BE49-F238E27FC236}">
                <a16:creationId xmlns:a16="http://schemas.microsoft.com/office/drawing/2014/main" id="{9757578E-43A6-4C30-0103-9EC9D7573F18}"/>
              </a:ext>
            </a:extLst>
          </p:cNvPr>
          <p:cNvPicPr>
            <a:picLocks noChangeAspect="1"/>
          </p:cNvPicPr>
          <p:nvPr/>
        </p:nvPicPr>
        <p:blipFill>
          <a:blip r:embed="rId3"/>
          <a:stretch>
            <a:fillRect/>
          </a:stretch>
        </p:blipFill>
        <p:spPr>
          <a:xfrm>
            <a:off x="5545394" y="-1626"/>
            <a:ext cx="6642100" cy="6134100"/>
          </a:xfrm>
          <a:prstGeom prst="rect">
            <a:avLst/>
          </a:prstGeom>
        </p:spPr>
      </p:pic>
      <p:sp>
        <p:nvSpPr>
          <p:cNvPr id="8" name="TextBox 7">
            <a:extLst>
              <a:ext uri="{FF2B5EF4-FFF2-40B4-BE49-F238E27FC236}">
                <a16:creationId xmlns:a16="http://schemas.microsoft.com/office/drawing/2014/main" id="{02B79B60-7F2D-CC4B-2978-2D982DED3AFF}"/>
              </a:ext>
            </a:extLst>
          </p:cNvPr>
          <p:cNvSpPr txBox="1"/>
          <p:nvPr/>
        </p:nvSpPr>
        <p:spPr>
          <a:xfrm>
            <a:off x="10541003" y="6323166"/>
            <a:ext cx="1513756" cy="369332"/>
          </a:xfrm>
          <a:prstGeom prst="rect">
            <a:avLst/>
          </a:prstGeom>
          <a:noFill/>
        </p:spPr>
        <p:txBody>
          <a:bodyPr wrap="square">
            <a:spAutoFit/>
          </a:bodyPr>
          <a:lstStyle/>
          <a:p>
            <a:r>
              <a:rPr lang="en-GB" dirty="0">
                <a:solidFill>
                  <a:srgbClr val="FFFFFF"/>
                </a:solidFill>
                <a:effectLst/>
                <a:latin typeface="Helvetica" pitchFamily="2" charset="0"/>
              </a:rPr>
              <a:t>Witten+2024</a:t>
            </a:r>
          </a:p>
        </p:txBody>
      </p:sp>
    </p:spTree>
    <p:extLst>
      <p:ext uri="{BB962C8B-B14F-4D97-AF65-F5344CB8AC3E}">
        <p14:creationId xmlns:p14="http://schemas.microsoft.com/office/powerpoint/2010/main" val="219174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{5ACC4F39-9CFF-5945-8610-EAD1D8BDFDB5}tf10001058</Template>
  <TotalTime>3365</TotalTime>
  <Words>1981</Words>
  <Application>Microsoft Macintosh PowerPoint</Application>
  <PresentationFormat>Widescreen</PresentationFormat>
  <Paragraphs>122</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Cambria Math</vt:lpstr>
      <vt:lpstr>Helvetica</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Yuxuan Yuan</dc:creator>
  <cp:lastModifiedBy>Yuxuan Yuan</cp:lastModifiedBy>
  <cp:revision>18</cp:revision>
  <dcterms:created xsi:type="dcterms:W3CDTF">2024-09-27T17:38:51Z</dcterms:created>
  <dcterms:modified xsi:type="dcterms:W3CDTF">2024-09-30T14:39:11Z</dcterms:modified>
</cp:coreProperties>
</file>